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93" r:id="rId15"/>
    <p:sldId id="270" r:id="rId16"/>
    <p:sldId id="292"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2" d="100"/>
          <a:sy n="72" d="100"/>
        </p:scale>
        <p:origin x="36" y="9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Elford" userId="a7da13256c72bca8" providerId="LiveId" clId="{DC836FCD-E492-4B3B-86A7-A7C27139245F}"/>
  </pc:docChgLst>
  <pc:docChgLst>
    <pc:chgData name="James Elford" userId="a7da13256c72bca8" providerId="LiveId" clId="{14BAFBEE-2B4B-4A37-A26F-4529D4506DF7}"/>
    <pc:docChg chg="modSld">
      <pc:chgData name="James Elford" userId="a7da13256c72bca8" providerId="LiveId" clId="{14BAFBEE-2B4B-4A37-A26F-4529D4506DF7}" dt="2019-02-05T17:17:21.417" v="17" actId="20577"/>
      <pc:docMkLst>
        <pc:docMk/>
      </pc:docMkLst>
      <pc:sldChg chg="modSp">
        <pc:chgData name="James Elford" userId="a7da13256c72bca8" providerId="LiveId" clId="{14BAFBEE-2B4B-4A37-A26F-4529D4506DF7}" dt="2019-02-05T17:17:21.417" v="17" actId="20577"/>
        <pc:sldMkLst>
          <pc:docMk/>
          <pc:sldMk cId="1819092609" sldId="257"/>
        </pc:sldMkLst>
        <pc:spChg chg="mod">
          <ac:chgData name="James Elford" userId="a7da13256c72bca8" providerId="LiveId" clId="{14BAFBEE-2B4B-4A37-A26F-4529D4506DF7}" dt="2019-02-05T17:17:21.417" v="17" actId="20577"/>
          <ac:spMkLst>
            <pc:docMk/>
            <pc:sldMk cId="1819092609" sldId="257"/>
            <ac:spMk id="3" creationId="{D7CC0762-EE0F-4561-BDEA-94F55CF081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0DB7E-6F5A-4F97-BE3C-C2A078B8C9E6}" type="datetimeFigureOut">
              <a:rPr lang="en-GB" smtClean="0"/>
              <a:t>05/02/2019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C489F-1AFE-4D7C-98F6-9B1B947D88CB}" type="slidenum">
              <a:rPr lang="en-GB" smtClean="0"/>
              <a:t>‹#›</a:t>
            </a:fld>
            <a:endParaRPr lang="en-GB"/>
          </a:p>
        </p:txBody>
      </p:sp>
    </p:spTree>
    <p:extLst>
      <p:ext uri="{BB962C8B-B14F-4D97-AF65-F5344CB8AC3E}">
        <p14:creationId xmlns:p14="http://schemas.microsoft.com/office/powerpoint/2010/main" val="25424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8AF9A0B-15E4-4811-A698-36564F6644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44027EB-E5AB-43E3-9D80-51F705B162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Talk about sexting with your child</a:t>
            </a:r>
          </a:p>
          <a:p>
            <a:pPr eaLnBrk="1" hangingPunct="1">
              <a:spcBef>
                <a:spcPct val="0"/>
              </a:spcBef>
            </a:pPr>
            <a:r>
              <a:rPr lang="en-US" altLang="en-US"/>
              <a:t>Explain the consequences of asking for images</a:t>
            </a:r>
          </a:p>
          <a:p>
            <a:pPr eaLnBrk="1" hangingPunct="1">
              <a:spcBef>
                <a:spcPct val="0"/>
              </a:spcBef>
            </a:pPr>
            <a:r>
              <a:rPr lang="en-US" altLang="en-US"/>
              <a:t>Encourage them to come and talk to you if they are feeling pressured to engage in sexting</a:t>
            </a:r>
          </a:p>
          <a:p>
            <a:pPr eaLnBrk="1" hangingPunct="1">
              <a:spcBef>
                <a:spcPct val="0"/>
              </a:spcBef>
            </a:pPr>
            <a:r>
              <a:rPr lang="en-US" altLang="en-US"/>
              <a:t>Never judge them; it takes courage to come and talk</a:t>
            </a:r>
          </a:p>
          <a:p>
            <a:pPr eaLnBrk="1" hangingPunct="1">
              <a:spcBef>
                <a:spcPct val="0"/>
              </a:spcBef>
            </a:pPr>
            <a:r>
              <a:rPr lang="en-US" altLang="en-US"/>
              <a:t>Don’t react by banning; this will have a negative impact for future issues (better to stay online to know what is being said).</a:t>
            </a:r>
          </a:p>
          <a:p>
            <a:pPr eaLnBrk="1" hangingPunct="1">
              <a:spcBef>
                <a:spcPct val="0"/>
              </a:spcBef>
            </a:pPr>
            <a:r>
              <a:rPr lang="en-US" altLang="en-US"/>
              <a:t>Expilict photos could be used as Revenge porn.</a:t>
            </a:r>
          </a:p>
          <a:p>
            <a:pPr eaLnBrk="1" hangingPunct="1">
              <a:spcBef>
                <a:spcPct val="0"/>
              </a:spcBef>
            </a:pPr>
            <a:endParaRPr lang="en-US" altLang="en-US"/>
          </a:p>
          <a:p>
            <a:pPr eaLnBrk="1" hangingPunct="1">
              <a:spcBef>
                <a:spcPct val="0"/>
              </a:spcBef>
            </a:pPr>
            <a:endParaRPr lang="en-GB" altLang="en-US"/>
          </a:p>
        </p:txBody>
      </p:sp>
      <p:sp>
        <p:nvSpPr>
          <p:cNvPr id="13316" name="Slide Number Placeholder 3">
            <a:extLst>
              <a:ext uri="{FF2B5EF4-FFF2-40B4-BE49-F238E27FC236}">
                <a16:creationId xmlns:a16="http://schemas.microsoft.com/office/drawing/2014/main" id="{F8C8F290-E39D-4049-8C2B-D3E37A898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07B7F8-7BA0-40CB-95CA-184EB82D4A67}"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64795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EC6D56E-696C-4423-B2D3-EDFD8B68FE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100571A-C3C0-4577-AC32-D59706F158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Having a nude photo of an U18 boy/girl could be seen as child pornography; especially if the person with the image is 18 or over and has sent the photo to another adult.</a:t>
            </a:r>
          </a:p>
          <a:p>
            <a:pPr eaLnBrk="1" hangingPunct="1">
              <a:spcBef>
                <a:spcPct val="0"/>
              </a:spcBef>
            </a:pPr>
            <a:r>
              <a:rPr lang="en-US" altLang="en-US"/>
              <a:t>It is extremely difficult to try and escape a child pornography conviction; the evidence is very difficult to delete permanently </a:t>
            </a:r>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CA0A616-0CC7-4BA9-8891-C60224AEEB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77629B-E5BF-4F6B-90FC-4AC30308E5D6}"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3907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4AF5C18-55B3-4114-81E8-0932C3CA5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9A20424-F8B0-40CF-8EF9-20D13417A2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Having a nude photo of an U18 boy/girl could be seen as child pornography; especially if the person with the image is 18 or over and has sent the photo to another adult.</a:t>
            </a:r>
          </a:p>
          <a:p>
            <a:pPr eaLnBrk="1" hangingPunct="1">
              <a:spcBef>
                <a:spcPct val="0"/>
              </a:spcBef>
            </a:pPr>
            <a:r>
              <a:rPr lang="en-US" altLang="en-US"/>
              <a:t>It is extremely difficult to try and escape a child pornography conviction; the evidence is very difficult to delete permanently </a:t>
            </a:r>
          </a:p>
          <a:p>
            <a:pPr eaLnBrk="1" hangingPunct="1">
              <a:spcBef>
                <a:spcPct val="0"/>
              </a:spcBef>
            </a:pPr>
            <a:endParaRPr lang="en-GB" altLang="en-US"/>
          </a:p>
        </p:txBody>
      </p:sp>
      <p:sp>
        <p:nvSpPr>
          <p:cNvPr id="17412" name="Slide Number Placeholder 3">
            <a:extLst>
              <a:ext uri="{FF2B5EF4-FFF2-40B4-BE49-F238E27FC236}">
                <a16:creationId xmlns:a16="http://schemas.microsoft.com/office/drawing/2014/main" id="{5D4BFEDE-A37F-481B-9E6B-A97E8E0584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1F4358-3A14-4CC9-8997-5A19486E859B}"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9203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74787D4-F39D-4C4B-87F6-540C0A7EDE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03119C1-BE29-44A0-A8B8-710720BE4C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Problematic computer use is a growing social issue which is being debated worldwide. </a:t>
            </a:r>
            <a:endParaRPr lang="en-GB" altLang="en-US"/>
          </a:p>
        </p:txBody>
      </p:sp>
      <p:sp>
        <p:nvSpPr>
          <p:cNvPr id="23556" name="Slide Number Placeholder 3">
            <a:extLst>
              <a:ext uri="{FF2B5EF4-FFF2-40B4-BE49-F238E27FC236}">
                <a16:creationId xmlns:a16="http://schemas.microsoft.com/office/drawing/2014/main" id="{861D22A8-7AA3-499A-91EC-927BFE39BC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2460AE-03F0-4ECE-BC2D-3164E9872B55}"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63340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8B52832-22AD-44A0-B746-7FD5028766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34AF085-4963-410A-B2DA-3CA278E819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Digital technology means that bullying can now happen any time – day or night –and can be entirely anonymous. It follows the children home from school, to the dinner table and to bed. Bullying spreads like a virus.</a:t>
            </a:r>
          </a:p>
          <a:p>
            <a:pPr eaLnBrk="1" hangingPunct="1">
              <a:spcBef>
                <a:spcPct val="0"/>
              </a:spcBef>
            </a:pPr>
            <a:r>
              <a:rPr lang="en-US" altLang="en-US"/>
              <a:t>The bully can hide behind a screen, unaffected by the real time emotional consequences of their hurtful words.  They feel empowered and have the ability to be more hateful and more extreme than they could ever be in the real world.</a:t>
            </a:r>
          </a:p>
          <a:p>
            <a:pPr eaLnBrk="1" hangingPunct="1">
              <a:spcBef>
                <a:spcPct val="0"/>
              </a:spcBef>
            </a:pPr>
            <a:r>
              <a:rPr lang="en-US" altLang="en-US"/>
              <a:t>It often results in all too many young children taking their lives</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Snap chat</a:t>
            </a:r>
          </a:p>
          <a:p>
            <a:pPr eaLnBrk="1" hangingPunct="1">
              <a:spcBef>
                <a:spcPct val="0"/>
              </a:spcBef>
            </a:pPr>
            <a:endParaRPr lang="en-US" altLang="en-US"/>
          </a:p>
          <a:p>
            <a:pPr eaLnBrk="1" hangingPunct="1">
              <a:spcBef>
                <a:spcPct val="0"/>
              </a:spcBef>
            </a:pPr>
            <a:endParaRPr lang="en-GB" altLang="en-US"/>
          </a:p>
        </p:txBody>
      </p:sp>
      <p:sp>
        <p:nvSpPr>
          <p:cNvPr id="31748" name="Slide Number Placeholder 3">
            <a:extLst>
              <a:ext uri="{FF2B5EF4-FFF2-40B4-BE49-F238E27FC236}">
                <a16:creationId xmlns:a16="http://schemas.microsoft.com/office/drawing/2014/main" id="{C72679F4-B01F-45AF-9E3B-3849F5086A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4288E3-F31C-4D69-96FA-D9DE70DBEC95}"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418065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ark.us/blog/teen-text-speak-codes-every-parent-should-kno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Internet%20Safety%20Meeting\Cyber%20Bullying.wmv" TargetMode="External"/><Relationship Id="rId1" Type="http://schemas.microsoft.com/office/2007/relationships/media" Target="file:///D:\Internet%20Safety%20Meeting\Cyber%20Bullying.wmv"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Q:\Pastoral\Internet%20safety%20Evening\New\Klaus%20&amp;%20Anna's%20Internet%20Experience%20(Internet%20Safety%20Message%20for%20Parents).mp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Internet%20Safety%20Meeting\sexting%20clip.avi" TargetMode="External"/><Relationship Id="rId1" Type="http://schemas.microsoft.com/office/2007/relationships/media" Target="file:///D:\Internet%20Safety%20Meeting\sexting%20clip.avi"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06AE2E-B17B-43A3-84F8-9C0FE9466C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EFFB8CF-3E94-42D7-849C-841E7744B2C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5" name="Rectangle 5">
              <a:extLst>
                <a:ext uri="{FF2B5EF4-FFF2-40B4-BE49-F238E27FC236}">
                  <a16:creationId xmlns:a16="http://schemas.microsoft.com/office/drawing/2014/main" id="{C274DE9A-4502-4454-911E-B7FE9ED6DE36}"/>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76AFCF59-7BED-416B-ACD9-EA099C9B29AD}"/>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 name="Freeform 7">
              <a:extLst>
                <a:ext uri="{FF2B5EF4-FFF2-40B4-BE49-F238E27FC236}">
                  <a16:creationId xmlns:a16="http://schemas.microsoft.com/office/drawing/2014/main" id="{8EEECEBC-B149-42E5-8164-EE5456F0624D}"/>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Rectangle 8">
              <a:extLst>
                <a:ext uri="{FF2B5EF4-FFF2-40B4-BE49-F238E27FC236}">
                  <a16:creationId xmlns:a16="http://schemas.microsoft.com/office/drawing/2014/main" id="{03B49256-D2D8-436B-8F29-0C7E53366F19}"/>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4045E56F-B537-408E-B346-B9B15C39A51C}"/>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10">
              <a:extLst>
                <a:ext uri="{FF2B5EF4-FFF2-40B4-BE49-F238E27FC236}">
                  <a16:creationId xmlns:a16="http://schemas.microsoft.com/office/drawing/2014/main" id="{904BDB2F-0893-4AD7-A871-C808C9651BEF}"/>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11">
              <a:extLst>
                <a:ext uri="{FF2B5EF4-FFF2-40B4-BE49-F238E27FC236}">
                  <a16:creationId xmlns:a16="http://schemas.microsoft.com/office/drawing/2014/main" id="{512D8C6F-C154-4928-9891-DDCF50DA637C}"/>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12">
              <a:extLst>
                <a:ext uri="{FF2B5EF4-FFF2-40B4-BE49-F238E27FC236}">
                  <a16:creationId xmlns:a16="http://schemas.microsoft.com/office/drawing/2014/main" id="{7E2BBA63-D694-4AD5-976F-4F1CDB204A20}"/>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13">
              <a:extLst>
                <a:ext uri="{FF2B5EF4-FFF2-40B4-BE49-F238E27FC236}">
                  <a16:creationId xmlns:a16="http://schemas.microsoft.com/office/drawing/2014/main" id="{394F9847-4F95-42E8-AE7E-8DD8A0E27FAC}"/>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Freeform 14">
              <a:extLst>
                <a:ext uri="{FF2B5EF4-FFF2-40B4-BE49-F238E27FC236}">
                  <a16:creationId xmlns:a16="http://schemas.microsoft.com/office/drawing/2014/main" id="{48CE4CA3-085D-44AC-996B-9F347B7BC11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5" name="Freeform 15">
              <a:extLst>
                <a:ext uri="{FF2B5EF4-FFF2-40B4-BE49-F238E27FC236}">
                  <a16:creationId xmlns:a16="http://schemas.microsoft.com/office/drawing/2014/main" id="{0D7459AE-7E00-4707-B574-1D3636BB46E2}"/>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6" name="Freeform 16">
              <a:extLst>
                <a:ext uri="{FF2B5EF4-FFF2-40B4-BE49-F238E27FC236}">
                  <a16:creationId xmlns:a16="http://schemas.microsoft.com/office/drawing/2014/main" id="{EF95E020-0C4A-4BD5-84BE-6DF8B8BCAB99}"/>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Freeform 17">
              <a:extLst>
                <a:ext uri="{FF2B5EF4-FFF2-40B4-BE49-F238E27FC236}">
                  <a16:creationId xmlns:a16="http://schemas.microsoft.com/office/drawing/2014/main" id="{18CC4862-B9BB-4E63-9630-AA5241E68A2A}"/>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18">
              <a:extLst>
                <a:ext uri="{FF2B5EF4-FFF2-40B4-BE49-F238E27FC236}">
                  <a16:creationId xmlns:a16="http://schemas.microsoft.com/office/drawing/2014/main" id="{156A0508-DDAB-4BFB-824D-CA9D3D833328}"/>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19">
              <a:extLst>
                <a:ext uri="{FF2B5EF4-FFF2-40B4-BE49-F238E27FC236}">
                  <a16:creationId xmlns:a16="http://schemas.microsoft.com/office/drawing/2014/main" id="{E3B0103B-60DE-4385-B84E-53694FB9A24D}"/>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20">
              <a:extLst>
                <a:ext uri="{FF2B5EF4-FFF2-40B4-BE49-F238E27FC236}">
                  <a16:creationId xmlns:a16="http://schemas.microsoft.com/office/drawing/2014/main" id="{C8C1C0D4-C36E-4251-A97F-436AFA37974A}"/>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21">
              <a:extLst>
                <a:ext uri="{FF2B5EF4-FFF2-40B4-BE49-F238E27FC236}">
                  <a16:creationId xmlns:a16="http://schemas.microsoft.com/office/drawing/2014/main" id="{550D7341-7849-4B72-A2D7-68B7161D43ED}"/>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22">
              <a:extLst>
                <a:ext uri="{FF2B5EF4-FFF2-40B4-BE49-F238E27FC236}">
                  <a16:creationId xmlns:a16="http://schemas.microsoft.com/office/drawing/2014/main" id="{C9E742C7-3FF2-4931-B087-46AAA6C33E64}"/>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23">
              <a:extLst>
                <a:ext uri="{FF2B5EF4-FFF2-40B4-BE49-F238E27FC236}">
                  <a16:creationId xmlns:a16="http://schemas.microsoft.com/office/drawing/2014/main" id="{424AF1DB-9264-4B94-9F0D-EF37F12D4709}"/>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24">
              <a:extLst>
                <a:ext uri="{FF2B5EF4-FFF2-40B4-BE49-F238E27FC236}">
                  <a16:creationId xmlns:a16="http://schemas.microsoft.com/office/drawing/2014/main" id="{766E43D2-CF93-4468-9B12-FFB234513DD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25">
              <a:extLst>
                <a:ext uri="{FF2B5EF4-FFF2-40B4-BE49-F238E27FC236}">
                  <a16:creationId xmlns:a16="http://schemas.microsoft.com/office/drawing/2014/main" id="{AC24EC38-E0E5-4A4E-A64D-359DD4A55904}"/>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Freeform 26">
              <a:extLst>
                <a:ext uri="{FF2B5EF4-FFF2-40B4-BE49-F238E27FC236}">
                  <a16:creationId xmlns:a16="http://schemas.microsoft.com/office/drawing/2014/main" id="{338D8FE1-6073-44CF-857C-9273A1607543}"/>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7" name="Freeform 27">
              <a:extLst>
                <a:ext uri="{FF2B5EF4-FFF2-40B4-BE49-F238E27FC236}">
                  <a16:creationId xmlns:a16="http://schemas.microsoft.com/office/drawing/2014/main" id="{39BAF819-1ABF-4754-B2E6-8C023A3B947D}"/>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28">
              <a:extLst>
                <a:ext uri="{FF2B5EF4-FFF2-40B4-BE49-F238E27FC236}">
                  <a16:creationId xmlns:a16="http://schemas.microsoft.com/office/drawing/2014/main" id="{2B5FE77A-C8CA-4E0E-BA89-53BA982E6A19}"/>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29">
              <a:extLst>
                <a:ext uri="{FF2B5EF4-FFF2-40B4-BE49-F238E27FC236}">
                  <a16:creationId xmlns:a16="http://schemas.microsoft.com/office/drawing/2014/main" id="{264169FF-BB01-4F56-812A-738BE4AACBD8}"/>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30">
              <a:extLst>
                <a:ext uri="{FF2B5EF4-FFF2-40B4-BE49-F238E27FC236}">
                  <a16:creationId xmlns:a16="http://schemas.microsoft.com/office/drawing/2014/main" id="{831BA8DD-49DA-443B-AD7A-1680CD28753F}"/>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Freeform 31">
              <a:extLst>
                <a:ext uri="{FF2B5EF4-FFF2-40B4-BE49-F238E27FC236}">
                  <a16:creationId xmlns:a16="http://schemas.microsoft.com/office/drawing/2014/main" id="{15B5FD47-B408-4DD0-BA9C-76C3F6814F5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2" name="Freeform 32">
              <a:extLst>
                <a:ext uri="{FF2B5EF4-FFF2-40B4-BE49-F238E27FC236}">
                  <a16:creationId xmlns:a16="http://schemas.microsoft.com/office/drawing/2014/main" id="{2432FB6B-FBB2-438F-A3BC-0392CA9448E0}"/>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Rectangle 33">
              <a:extLst>
                <a:ext uri="{FF2B5EF4-FFF2-40B4-BE49-F238E27FC236}">
                  <a16:creationId xmlns:a16="http://schemas.microsoft.com/office/drawing/2014/main" id="{A9E1CA69-4810-4E1D-A227-EA4EF0151FF8}"/>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978653C5-EFDF-4617-9A6A-E810A9C22D39}"/>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5" name="Freeform 35">
              <a:extLst>
                <a:ext uri="{FF2B5EF4-FFF2-40B4-BE49-F238E27FC236}">
                  <a16:creationId xmlns:a16="http://schemas.microsoft.com/office/drawing/2014/main" id="{F1B9F231-1E6A-4122-81B0-043E2A5F55A7}"/>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36">
              <a:extLst>
                <a:ext uri="{FF2B5EF4-FFF2-40B4-BE49-F238E27FC236}">
                  <a16:creationId xmlns:a16="http://schemas.microsoft.com/office/drawing/2014/main" id="{DF2B6BD0-0057-43BC-8681-9FAC9FC53579}"/>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37">
              <a:extLst>
                <a:ext uri="{FF2B5EF4-FFF2-40B4-BE49-F238E27FC236}">
                  <a16:creationId xmlns:a16="http://schemas.microsoft.com/office/drawing/2014/main" id="{6D7D7117-2276-4EB9-882B-A44A2DB066F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38">
              <a:extLst>
                <a:ext uri="{FF2B5EF4-FFF2-40B4-BE49-F238E27FC236}">
                  <a16:creationId xmlns:a16="http://schemas.microsoft.com/office/drawing/2014/main" id="{98AD68EB-6444-4B28-8F06-C0B6111ACF5C}"/>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Freeform 39">
              <a:extLst>
                <a:ext uri="{FF2B5EF4-FFF2-40B4-BE49-F238E27FC236}">
                  <a16:creationId xmlns:a16="http://schemas.microsoft.com/office/drawing/2014/main" id="{438FA125-C459-48A2-913F-F5D04E160EDE}"/>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0" name="Freeform 40">
              <a:extLst>
                <a:ext uri="{FF2B5EF4-FFF2-40B4-BE49-F238E27FC236}">
                  <a16:creationId xmlns:a16="http://schemas.microsoft.com/office/drawing/2014/main" id="{18E796D1-6480-436F-947D-550CCE516E17}"/>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41">
              <a:extLst>
                <a:ext uri="{FF2B5EF4-FFF2-40B4-BE49-F238E27FC236}">
                  <a16:creationId xmlns:a16="http://schemas.microsoft.com/office/drawing/2014/main" id="{4549B300-4F89-4E35-B5E7-53E3C6A54B6D}"/>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2" name="Freeform 42">
              <a:extLst>
                <a:ext uri="{FF2B5EF4-FFF2-40B4-BE49-F238E27FC236}">
                  <a16:creationId xmlns:a16="http://schemas.microsoft.com/office/drawing/2014/main" id="{D8DA6C40-62DD-4FB3-8D06-5A599E38236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3" name="Freeform 43">
              <a:extLst>
                <a:ext uri="{FF2B5EF4-FFF2-40B4-BE49-F238E27FC236}">
                  <a16:creationId xmlns:a16="http://schemas.microsoft.com/office/drawing/2014/main" id="{28EE2B35-9D3D-4925-8DA9-9DF0E40BC4EF}"/>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4" name="Freeform 44">
              <a:extLst>
                <a:ext uri="{FF2B5EF4-FFF2-40B4-BE49-F238E27FC236}">
                  <a16:creationId xmlns:a16="http://schemas.microsoft.com/office/drawing/2014/main" id="{9DB82611-4043-4758-81EC-2239619803EE}"/>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5" name="Rectangle 45">
              <a:extLst>
                <a:ext uri="{FF2B5EF4-FFF2-40B4-BE49-F238E27FC236}">
                  <a16:creationId xmlns:a16="http://schemas.microsoft.com/office/drawing/2014/main" id="{A8210AB3-0776-4F74-9227-5E448D1AFA4C}"/>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002C10AB-E300-481E-AFA5-410481B16330}"/>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7" name="Freeform 47">
              <a:extLst>
                <a:ext uri="{FF2B5EF4-FFF2-40B4-BE49-F238E27FC236}">
                  <a16:creationId xmlns:a16="http://schemas.microsoft.com/office/drawing/2014/main" id="{11F47C5E-0453-4EF5-B969-A8263DC6AF8E}"/>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8" name="Freeform 48">
              <a:extLst>
                <a:ext uri="{FF2B5EF4-FFF2-40B4-BE49-F238E27FC236}">
                  <a16:creationId xmlns:a16="http://schemas.microsoft.com/office/drawing/2014/main" id="{D0CFDC87-55E8-40E1-BD98-4E1EA2C09500}"/>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9" name="Freeform 49">
              <a:extLst>
                <a:ext uri="{FF2B5EF4-FFF2-40B4-BE49-F238E27FC236}">
                  <a16:creationId xmlns:a16="http://schemas.microsoft.com/office/drawing/2014/main" id="{C1151505-8A7F-41D8-AE03-AD172E38C09B}"/>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0" name="Freeform 50">
              <a:extLst>
                <a:ext uri="{FF2B5EF4-FFF2-40B4-BE49-F238E27FC236}">
                  <a16:creationId xmlns:a16="http://schemas.microsoft.com/office/drawing/2014/main" id="{918DAD20-1F9F-41A7-B9D0-EE92F9B32DF2}"/>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1" name="Freeform 51">
              <a:extLst>
                <a:ext uri="{FF2B5EF4-FFF2-40B4-BE49-F238E27FC236}">
                  <a16:creationId xmlns:a16="http://schemas.microsoft.com/office/drawing/2014/main" id="{D303B51B-ADCC-43C9-AE4F-0168CFA6376C}"/>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2" name="Freeform 52">
              <a:extLst>
                <a:ext uri="{FF2B5EF4-FFF2-40B4-BE49-F238E27FC236}">
                  <a16:creationId xmlns:a16="http://schemas.microsoft.com/office/drawing/2014/main" id="{5621B409-0B0A-4827-81F9-684C335EE188}"/>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3" name="Freeform 53">
              <a:extLst>
                <a:ext uri="{FF2B5EF4-FFF2-40B4-BE49-F238E27FC236}">
                  <a16:creationId xmlns:a16="http://schemas.microsoft.com/office/drawing/2014/main" id="{FCA6910E-A4EC-464B-B285-5F1E40AEFF90}"/>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4" name="Freeform 54">
              <a:extLst>
                <a:ext uri="{FF2B5EF4-FFF2-40B4-BE49-F238E27FC236}">
                  <a16:creationId xmlns:a16="http://schemas.microsoft.com/office/drawing/2014/main" id="{7D0C75DF-4953-4E72-B34A-2F8BD05235F4}"/>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5" name="Freeform 55">
              <a:extLst>
                <a:ext uri="{FF2B5EF4-FFF2-40B4-BE49-F238E27FC236}">
                  <a16:creationId xmlns:a16="http://schemas.microsoft.com/office/drawing/2014/main" id="{998A65EA-C434-41FF-B792-2BDC11501909}"/>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6" name="Freeform 56">
              <a:extLst>
                <a:ext uri="{FF2B5EF4-FFF2-40B4-BE49-F238E27FC236}">
                  <a16:creationId xmlns:a16="http://schemas.microsoft.com/office/drawing/2014/main" id="{3A6D2AE4-7ABD-4946-BE69-5FD3C1A1D6A3}"/>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7" name="Freeform 57">
              <a:extLst>
                <a:ext uri="{FF2B5EF4-FFF2-40B4-BE49-F238E27FC236}">
                  <a16:creationId xmlns:a16="http://schemas.microsoft.com/office/drawing/2014/main" id="{833A81DC-8A3A-4141-A713-A2FE1C572BD2}"/>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8" name="Freeform 58">
              <a:extLst>
                <a:ext uri="{FF2B5EF4-FFF2-40B4-BE49-F238E27FC236}">
                  <a16:creationId xmlns:a16="http://schemas.microsoft.com/office/drawing/2014/main" id="{47BB7FFD-57DB-41BD-8D42-9FB58174B1BC}"/>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pic>
        <p:nvPicPr>
          <p:cNvPr id="70" name="Picture 2">
            <a:extLst>
              <a:ext uri="{FF2B5EF4-FFF2-40B4-BE49-F238E27FC236}">
                <a16:creationId xmlns:a16="http://schemas.microsoft.com/office/drawing/2014/main" id="{3631D3C9-4C1D-4B3A-A737-E6E7800424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sp useBgFill="1">
        <p:nvSpPr>
          <p:cNvPr id="72" name="Round Diagonal Corner Rectangle 6">
            <a:extLst>
              <a:ext uri="{FF2B5EF4-FFF2-40B4-BE49-F238E27FC236}">
                <a16:creationId xmlns:a16="http://schemas.microsoft.com/office/drawing/2014/main" id="{5B986EF0-8540-483D-9DDE-1F168FAAC7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3816AC8-9803-456A-B65E-60988277577E}"/>
              </a:ext>
            </a:extLst>
          </p:cNvPr>
          <p:cNvPicPr>
            <a:picLocks noChangeAspect="1"/>
          </p:cNvPicPr>
          <p:nvPr/>
        </p:nvPicPr>
        <p:blipFill>
          <a:blip r:embed="rId3"/>
          <a:stretch>
            <a:fillRect/>
          </a:stretch>
        </p:blipFill>
        <p:spPr>
          <a:xfrm>
            <a:off x="1118988" y="1262999"/>
            <a:ext cx="6112382" cy="4324510"/>
          </a:xfrm>
          <a:prstGeom prst="rect">
            <a:avLst/>
          </a:prstGeom>
        </p:spPr>
      </p:pic>
      <p:sp>
        <p:nvSpPr>
          <p:cNvPr id="2" name="Title 1">
            <a:extLst>
              <a:ext uri="{FF2B5EF4-FFF2-40B4-BE49-F238E27FC236}">
                <a16:creationId xmlns:a16="http://schemas.microsoft.com/office/drawing/2014/main" id="{E2F99E26-C47E-4951-A51A-F8211AEB0ABA}"/>
              </a:ext>
            </a:extLst>
          </p:cNvPr>
          <p:cNvSpPr>
            <a:spLocks noGrp="1"/>
          </p:cNvSpPr>
          <p:nvPr>
            <p:ph type="ctrTitle"/>
          </p:nvPr>
        </p:nvSpPr>
        <p:spPr>
          <a:xfrm>
            <a:off x="8057397" y="1113282"/>
            <a:ext cx="3489569" cy="2396681"/>
          </a:xfrm>
        </p:spPr>
        <p:txBody>
          <a:bodyPr rtlCol="0">
            <a:normAutofit/>
          </a:bodyPr>
          <a:lstStyle/>
          <a:p>
            <a:pPr>
              <a:defRPr/>
            </a:pPr>
            <a:r>
              <a:rPr lang="en-US" sz="4100" b="1" u="sng">
                <a:solidFill>
                  <a:srgbClr val="FFFFFF"/>
                </a:solidFill>
              </a:rPr>
              <a:t>Internet Safety Awareness Evening</a:t>
            </a:r>
          </a:p>
        </p:txBody>
      </p:sp>
      <p:sp>
        <p:nvSpPr>
          <p:cNvPr id="3" name="Subtitle 2">
            <a:extLst>
              <a:ext uri="{FF2B5EF4-FFF2-40B4-BE49-F238E27FC236}">
                <a16:creationId xmlns:a16="http://schemas.microsoft.com/office/drawing/2014/main" id="{D7CC0762-EE0F-4561-BDEA-94F55CF08110}"/>
              </a:ext>
            </a:extLst>
          </p:cNvPr>
          <p:cNvSpPr>
            <a:spLocks noGrp="1"/>
          </p:cNvSpPr>
          <p:nvPr>
            <p:ph type="subTitle" idx="1"/>
          </p:nvPr>
        </p:nvSpPr>
        <p:spPr>
          <a:xfrm>
            <a:off x="8046666" y="3602038"/>
            <a:ext cx="3500301" cy="2052720"/>
          </a:xfrm>
        </p:spPr>
        <p:txBody>
          <a:bodyPr rtlCol="0">
            <a:normAutofit/>
          </a:bodyPr>
          <a:lstStyle/>
          <a:p>
            <a:pPr>
              <a:defRPr/>
            </a:pPr>
            <a:r>
              <a:rPr lang="en-US" sz="1800" dirty="0">
                <a:solidFill>
                  <a:schemeClr val="bg2"/>
                </a:solidFill>
              </a:rPr>
              <a:t>5</a:t>
            </a:r>
            <a:r>
              <a:rPr lang="en-US" sz="1800" baseline="30000" dirty="0">
                <a:solidFill>
                  <a:schemeClr val="bg2"/>
                </a:solidFill>
              </a:rPr>
              <a:t>TH</a:t>
            </a:r>
            <a:r>
              <a:rPr lang="en-US" sz="1800" dirty="0">
                <a:solidFill>
                  <a:schemeClr val="bg2"/>
                </a:solidFill>
              </a:rPr>
              <a:t> FEBRUARY 2019</a:t>
            </a:r>
          </a:p>
        </p:txBody>
      </p:sp>
    </p:spTree>
    <p:extLst>
      <p:ext uri="{BB962C8B-B14F-4D97-AF65-F5344CB8AC3E}">
        <p14:creationId xmlns:p14="http://schemas.microsoft.com/office/powerpoint/2010/main" val="181909260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17AC7-B865-4D55-8B74-FF6452003594}"/>
              </a:ext>
            </a:extLst>
          </p:cNvPr>
          <p:cNvSpPr>
            <a:spLocks noGrp="1"/>
          </p:cNvSpPr>
          <p:nvPr>
            <p:ph idx="1"/>
          </p:nvPr>
        </p:nvSpPr>
        <p:spPr>
          <a:xfrm>
            <a:off x="1905000" y="838201"/>
            <a:ext cx="8229600" cy="5821363"/>
          </a:xfrm>
        </p:spPr>
        <p:txBody>
          <a:bodyPr rtlCol="0">
            <a:normAutofit/>
          </a:bodyPr>
          <a:lstStyle/>
          <a:p>
            <a:pPr>
              <a:buNone/>
              <a:defRPr/>
            </a:pPr>
            <a:r>
              <a:rPr lang="en-US" dirty="0"/>
              <a:t>Point 85 page 50-51</a:t>
            </a:r>
          </a:p>
          <a:p>
            <a:pPr>
              <a:buNone/>
              <a:defRPr/>
            </a:pPr>
            <a:r>
              <a:rPr lang="en-US" dirty="0"/>
              <a:t>1) Child pornography in an electronic form is prohibited </a:t>
            </a:r>
            <a:r>
              <a:rPr lang="en-GB" dirty="0"/>
              <a:t>under this Act.</a:t>
            </a:r>
          </a:p>
          <a:p>
            <a:pPr>
              <a:buNone/>
              <a:defRPr/>
            </a:pPr>
            <a:r>
              <a:rPr lang="en-GB" dirty="0"/>
              <a:t>(2) Any person who..</a:t>
            </a:r>
          </a:p>
          <a:p>
            <a:pPr lvl="1">
              <a:buNone/>
              <a:defRPr/>
            </a:pPr>
            <a:r>
              <a:rPr lang="en-US" dirty="0"/>
              <a:t>(</a:t>
            </a:r>
            <a:r>
              <a:rPr lang="en-US" i="1" dirty="0"/>
              <a:t>a) produces pornographic material for the purpose of its </a:t>
            </a:r>
            <a:r>
              <a:rPr lang="en-US" dirty="0"/>
              <a:t>distribution through a computer system;</a:t>
            </a:r>
          </a:p>
          <a:p>
            <a:pPr lvl="1">
              <a:buNone/>
              <a:defRPr/>
            </a:pPr>
            <a:r>
              <a:rPr lang="en-US" dirty="0"/>
              <a:t>(</a:t>
            </a:r>
            <a:r>
              <a:rPr lang="en-US" i="1" dirty="0"/>
              <a:t>b) reproduces pornographic material for the purpose of its </a:t>
            </a:r>
            <a:r>
              <a:rPr lang="en-US" dirty="0"/>
              <a:t>distribution through an information system;</a:t>
            </a:r>
          </a:p>
          <a:p>
            <a:pPr lvl="1">
              <a:buNone/>
              <a:defRPr/>
            </a:pPr>
            <a:r>
              <a:rPr lang="en-US" dirty="0"/>
              <a:t>(</a:t>
            </a:r>
            <a:r>
              <a:rPr lang="en-US" i="1" dirty="0"/>
              <a:t>c) offers or makes available any pornographic material </a:t>
            </a:r>
            <a:r>
              <a:rPr lang="en-GB" dirty="0"/>
              <a:t>through an information system;</a:t>
            </a:r>
          </a:p>
          <a:p>
            <a:pPr lvl="1">
              <a:buNone/>
              <a:defRPr/>
            </a:pPr>
            <a:r>
              <a:rPr lang="en-US" dirty="0"/>
              <a:t>(</a:t>
            </a:r>
            <a:r>
              <a:rPr lang="en-US" i="1" dirty="0"/>
              <a:t>d) exposes a child to pornographic material through an </a:t>
            </a:r>
            <a:r>
              <a:rPr lang="en-GB" dirty="0"/>
              <a:t>information system;</a:t>
            </a:r>
          </a:p>
          <a:p>
            <a:pPr>
              <a:buNone/>
              <a:defRPr/>
            </a:pPr>
            <a:r>
              <a:rPr lang="en-GB" dirty="0"/>
              <a:t>(next slide)</a:t>
            </a:r>
          </a:p>
        </p:txBody>
      </p:sp>
    </p:spTree>
    <p:extLst>
      <p:ext uri="{BB962C8B-B14F-4D97-AF65-F5344CB8AC3E}">
        <p14:creationId xmlns:p14="http://schemas.microsoft.com/office/powerpoint/2010/main" val="341801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6CDD39C-0765-4606-B888-AC5B7A493F34}"/>
              </a:ext>
            </a:extLst>
          </p:cNvPr>
          <p:cNvSpPr>
            <a:spLocks noGrp="1"/>
          </p:cNvSpPr>
          <p:nvPr>
            <p:ph type="title"/>
          </p:nvPr>
        </p:nvSpPr>
        <p:spPr/>
        <p:txBody>
          <a:bodyPr/>
          <a:lstStyle/>
          <a:p>
            <a:pPr eaLnBrk="1" hangingPunct="1"/>
            <a:r>
              <a:rPr lang="en-GB" altLang="en-US" sz="2800"/>
              <a:t>(cont’d)</a:t>
            </a:r>
          </a:p>
        </p:txBody>
      </p:sp>
      <p:sp>
        <p:nvSpPr>
          <p:cNvPr id="3" name="Content Placeholder 2">
            <a:extLst>
              <a:ext uri="{FF2B5EF4-FFF2-40B4-BE49-F238E27FC236}">
                <a16:creationId xmlns:a16="http://schemas.microsoft.com/office/drawing/2014/main" id="{B02CE787-4779-4811-B8A7-9E7515B3306F}"/>
              </a:ext>
            </a:extLst>
          </p:cNvPr>
          <p:cNvSpPr>
            <a:spLocks noGrp="1"/>
          </p:cNvSpPr>
          <p:nvPr>
            <p:ph idx="1"/>
          </p:nvPr>
        </p:nvSpPr>
        <p:spPr/>
        <p:txBody>
          <a:bodyPr rtlCol="0">
            <a:normAutofit/>
          </a:bodyPr>
          <a:lstStyle/>
          <a:p>
            <a:pPr lvl="1">
              <a:buNone/>
              <a:defRPr/>
            </a:pPr>
            <a:r>
              <a:rPr lang="en-US" dirty="0"/>
              <a:t>(</a:t>
            </a:r>
            <a:r>
              <a:rPr lang="en-US" i="1" dirty="0"/>
              <a:t>e) distributes or transmits any pornographic material through </a:t>
            </a:r>
            <a:r>
              <a:rPr lang="en-GB" dirty="0"/>
              <a:t>an information system;</a:t>
            </a:r>
          </a:p>
          <a:p>
            <a:pPr lvl="1">
              <a:buNone/>
              <a:defRPr/>
            </a:pPr>
            <a:r>
              <a:rPr lang="en-US" dirty="0"/>
              <a:t>(</a:t>
            </a:r>
            <a:r>
              <a:rPr lang="en-US" i="1" dirty="0"/>
              <a:t>f) procures any pornographic material through a computer </a:t>
            </a:r>
            <a:r>
              <a:rPr lang="en-US" dirty="0"/>
              <a:t>system for oneself or for another person; or</a:t>
            </a:r>
          </a:p>
          <a:p>
            <a:pPr lvl="1">
              <a:buNone/>
              <a:defRPr/>
            </a:pPr>
            <a:r>
              <a:rPr lang="en-US" dirty="0"/>
              <a:t>(</a:t>
            </a:r>
            <a:r>
              <a:rPr lang="en-US" i="1" dirty="0"/>
              <a:t>g) possesses any child pornographic material in a computer </a:t>
            </a:r>
            <a:r>
              <a:rPr lang="en-US" dirty="0"/>
              <a:t>system or on a computer data storage medium, commits an offence and shall, upon conviction, be liable to a fine of </a:t>
            </a:r>
            <a:r>
              <a:rPr lang="en-US" dirty="0">
                <a:solidFill>
                  <a:srgbClr val="FF0000"/>
                </a:solidFill>
              </a:rPr>
              <a:t>K10,000,000 and to imprisonment for fifteen years.</a:t>
            </a:r>
            <a:endParaRPr lang="en-GB" dirty="0">
              <a:solidFill>
                <a:srgbClr val="FF0000"/>
              </a:solidFill>
            </a:endParaRPr>
          </a:p>
          <a:p>
            <a:pPr>
              <a:defRPr/>
            </a:pPr>
            <a:endParaRPr lang="en-GB" dirty="0"/>
          </a:p>
        </p:txBody>
      </p:sp>
    </p:spTree>
    <p:extLst>
      <p:ext uri="{BB962C8B-B14F-4D97-AF65-F5344CB8AC3E}">
        <p14:creationId xmlns:p14="http://schemas.microsoft.com/office/powerpoint/2010/main" val="297845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430816-1A36-40E0-BC0A-5A89476C66B3}"/>
              </a:ext>
            </a:extLst>
          </p:cNvPr>
          <p:cNvSpPr>
            <a:spLocks noGrp="1"/>
          </p:cNvSpPr>
          <p:nvPr>
            <p:ph type="title"/>
          </p:nvPr>
        </p:nvSpPr>
        <p:spPr/>
        <p:txBody>
          <a:bodyPr/>
          <a:lstStyle/>
          <a:p>
            <a:pPr eaLnBrk="1" hangingPunct="1"/>
            <a:r>
              <a:rPr lang="en-GB" altLang="en-US"/>
              <a:t>Text speak</a:t>
            </a:r>
          </a:p>
        </p:txBody>
      </p:sp>
      <p:sp>
        <p:nvSpPr>
          <p:cNvPr id="3" name="Content Placeholder 2">
            <a:extLst>
              <a:ext uri="{FF2B5EF4-FFF2-40B4-BE49-F238E27FC236}">
                <a16:creationId xmlns:a16="http://schemas.microsoft.com/office/drawing/2014/main" id="{BBFB8D18-27C9-4932-B2A9-F48D45DF0F38}"/>
              </a:ext>
            </a:extLst>
          </p:cNvPr>
          <p:cNvSpPr>
            <a:spLocks noGrp="1"/>
          </p:cNvSpPr>
          <p:nvPr>
            <p:ph idx="1"/>
          </p:nvPr>
        </p:nvSpPr>
        <p:spPr/>
        <p:txBody>
          <a:bodyPr rtlCol="0">
            <a:normAutofit/>
          </a:bodyPr>
          <a:lstStyle/>
          <a:p>
            <a:pPr>
              <a:buNone/>
              <a:defRPr/>
            </a:pPr>
            <a:r>
              <a:rPr lang="en-GB" dirty="0"/>
              <a:t>How many abbreviations do you know?</a:t>
            </a:r>
          </a:p>
          <a:p>
            <a:pPr>
              <a:defRPr/>
            </a:pPr>
            <a:endParaRPr lang="en-GB" dirty="0"/>
          </a:p>
          <a:p>
            <a:pPr>
              <a:defRPr/>
            </a:pPr>
            <a:endParaRPr lang="en-GB" dirty="0"/>
          </a:p>
          <a:p>
            <a:pPr>
              <a:defRPr/>
            </a:pPr>
            <a:endParaRPr lang="en-GB" dirty="0"/>
          </a:p>
          <a:p>
            <a:pPr>
              <a:defRPr/>
            </a:pPr>
            <a:endParaRPr lang="en-GB" dirty="0"/>
          </a:p>
          <a:p>
            <a:pPr>
              <a:defRPr/>
            </a:pPr>
            <a:endParaRPr lang="en-GB" dirty="0"/>
          </a:p>
          <a:p>
            <a:pPr>
              <a:buNone/>
              <a:defRPr/>
            </a:pPr>
            <a:endParaRPr lang="en-GB" dirty="0"/>
          </a:p>
          <a:p>
            <a:pPr>
              <a:defRPr/>
            </a:pPr>
            <a:endParaRPr lang="en-GB" dirty="0"/>
          </a:p>
        </p:txBody>
      </p:sp>
    </p:spTree>
    <p:extLst>
      <p:ext uri="{BB962C8B-B14F-4D97-AF65-F5344CB8AC3E}">
        <p14:creationId xmlns:p14="http://schemas.microsoft.com/office/powerpoint/2010/main" val="13460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156E7-AAE1-4703-B7CC-7CD343076A98}"/>
              </a:ext>
            </a:extLst>
          </p:cNvPr>
          <p:cNvSpPr>
            <a:spLocks noGrp="1"/>
          </p:cNvSpPr>
          <p:nvPr>
            <p:ph idx="1"/>
          </p:nvPr>
        </p:nvSpPr>
        <p:spPr>
          <a:xfrm>
            <a:off x="1981200" y="533401"/>
            <a:ext cx="8229600" cy="5592763"/>
          </a:xfrm>
        </p:spPr>
        <p:txBody>
          <a:bodyPr rtlCol="0">
            <a:normAutofit lnSpcReduction="10000"/>
          </a:bodyPr>
          <a:lstStyle/>
          <a:p>
            <a:pPr>
              <a:defRPr/>
            </a:pPr>
            <a:r>
              <a:rPr lang="en-GB" b="1" dirty="0"/>
              <a:t>PAW:</a:t>
            </a:r>
            <a:r>
              <a:rPr lang="en-GB" dirty="0"/>
              <a:t> </a:t>
            </a:r>
          </a:p>
          <a:p>
            <a:pPr>
              <a:defRPr/>
            </a:pPr>
            <a:r>
              <a:rPr lang="en-GB" b="1" dirty="0"/>
              <a:t>ROFL </a:t>
            </a:r>
            <a:endParaRPr lang="en-GB" dirty="0"/>
          </a:p>
          <a:p>
            <a:pPr>
              <a:defRPr/>
            </a:pPr>
            <a:r>
              <a:rPr lang="en-GB" b="1" dirty="0"/>
              <a:t>LMK</a:t>
            </a:r>
            <a:r>
              <a:rPr lang="en-GB" dirty="0"/>
              <a:t> </a:t>
            </a:r>
          </a:p>
          <a:p>
            <a:pPr>
              <a:defRPr/>
            </a:pPr>
            <a:r>
              <a:rPr lang="en-GB" b="1" dirty="0"/>
              <a:t>ILY</a:t>
            </a:r>
            <a:r>
              <a:rPr lang="en-GB" dirty="0"/>
              <a:t> </a:t>
            </a:r>
          </a:p>
          <a:p>
            <a:pPr>
              <a:defRPr/>
            </a:pPr>
            <a:r>
              <a:rPr lang="en-GB" b="1" dirty="0"/>
              <a:t>GTG</a:t>
            </a:r>
            <a:r>
              <a:rPr lang="en-GB" dirty="0"/>
              <a:t> </a:t>
            </a:r>
          </a:p>
          <a:p>
            <a:pPr>
              <a:defRPr/>
            </a:pPr>
            <a:r>
              <a:rPr lang="en-GB" b="1" dirty="0"/>
              <a:t>SMH</a:t>
            </a:r>
            <a:r>
              <a:rPr lang="en-GB" dirty="0"/>
              <a:t> </a:t>
            </a:r>
          </a:p>
          <a:p>
            <a:pPr>
              <a:defRPr/>
            </a:pPr>
            <a:r>
              <a:rPr lang="en-GB" b="1" dirty="0"/>
              <a:t>NVM</a:t>
            </a:r>
            <a:r>
              <a:rPr lang="en-GB" dirty="0"/>
              <a:t> </a:t>
            </a:r>
          </a:p>
          <a:p>
            <a:pPr>
              <a:defRPr/>
            </a:pPr>
            <a:r>
              <a:rPr lang="en-GB" b="1" dirty="0"/>
              <a:t>IKR</a:t>
            </a:r>
          </a:p>
          <a:p>
            <a:pPr>
              <a:defRPr/>
            </a:pPr>
            <a:r>
              <a:rPr lang="en-GB" b="1" dirty="0"/>
              <a:t>OFC</a:t>
            </a:r>
            <a:r>
              <a:rPr lang="en-GB" dirty="0"/>
              <a:t> </a:t>
            </a:r>
            <a:endParaRPr lang="en-GB" i="1" dirty="0"/>
          </a:p>
          <a:p>
            <a:pPr>
              <a:defRPr/>
            </a:pPr>
            <a:r>
              <a:rPr lang="en-GB" b="1" dirty="0"/>
              <a:t>TMI</a:t>
            </a:r>
            <a:endParaRPr lang="en-GB" i="1" dirty="0"/>
          </a:p>
          <a:p>
            <a:pPr>
              <a:defRPr/>
            </a:pPr>
            <a:endParaRPr lang="en-GB" dirty="0"/>
          </a:p>
        </p:txBody>
      </p:sp>
    </p:spTree>
    <p:extLst>
      <p:ext uri="{BB962C8B-B14F-4D97-AF65-F5344CB8AC3E}">
        <p14:creationId xmlns:p14="http://schemas.microsoft.com/office/powerpoint/2010/main" val="12912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156E7-AAE1-4703-B7CC-7CD343076A98}"/>
              </a:ext>
            </a:extLst>
          </p:cNvPr>
          <p:cNvSpPr>
            <a:spLocks noGrp="1"/>
          </p:cNvSpPr>
          <p:nvPr>
            <p:ph idx="1"/>
          </p:nvPr>
        </p:nvSpPr>
        <p:spPr>
          <a:xfrm>
            <a:off x="1981200" y="533401"/>
            <a:ext cx="8229600" cy="5592763"/>
          </a:xfrm>
        </p:spPr>
        <p:txBody>
          <a:bodyPr rtlCol="0">
            <a:normAutofit lnSpcReduction="10000"/>
          </a:bodyPr>
          <a:lstStyle/>
          <a:p>
            <a:pPr>
              <a:defRPr/>
            </a:pPr>
            <a:r>
              <a:rPr lang="en-GB" b="1" dirty="0"/>
              <a:t>PAW:</a:t>
            </a:r>
            <a:r>
              <a:rPr lang="en-GB" dirty="0"/>
              <a:t> Parents are watching</a:t>
            </a:r>
          </a:p>
          <a:p>
            <a:pPr>
              <a:defRPr/>
            </a:pPr>
            <a:r>
              <a:rPr lang="en-GB" b="1" dirty="0"/>
              <a:t>ROFL </a:t>
            </a:r>
            <a:r>
              <a:rPr lang="en-GB" dirty="0"/>
              <a:t>means </a:t>
            </a:r>
            <a:r>
              <a:rPr lang="en-GB" i="1" dirty="0"/>
              <a:t>Rolling on floor laughing</a:t>
            </a:r>
            <a:r>
              <a:rPr lang="en-GB" dirty="0"/>
              <a:t>.</a:t>
            </a:r>
          </a:p>
          <a:p>
            <a:pPr>
              <a:defRPr/>
            </a:pPr>
            <a:r>
              <a:rPr lang="en-GB" b="1" dirty="0"/>
              <a:t>LMK</a:t>
            </a:r>
            <a:r>
              <a:rPr lang="en-GB" dirty="0"/>
              <a:t> means </a:t>
            </a:r>
            <a:r>
              <a:rPr lang="en-GB" i="1" dirty="0"/>
              <a:t>Let me know</a:t>
            </a:r>
            <a:r>
              <a:rPr lang="en-GB" dirty="0"/>
              <a:t>.</a:t>
            </a:r>
          </a:p>
          <a:p>
            <a:pPr>
              <a:defRPr/>
            </a:pPr>
            <a:r>
              <a:rPr lang="en-GB" b="1" dirty="0"/>
              <a:t>ILY</a:t>
            </a:r>
            <a:r>
              <a:rPr lang="en-GB" dirty="0"/>
              <a:t> means I love you.</a:t>
            </a:r>
          </a:p>
          <a:p>
            <a:pPr>
              <a:defRPr/>
            </a:pPr>
            <a:r>
              <a:rPr lang="en-GB" b="1" dirty="0"/>
              <a:t>GTG</a:t>
            </a:r>
            <a:r>
              <a:rPr lang="en-GB" dirty="0"/>
              <a:t> means </a:t>
            </a:r>
            <a:r>
              <a:rPr lang="en-GB" i="1" dirty="0"/>
              <a:t>Got to go</a:t>
            </a:r>
            <a:r>
              <a:rPr lang="en-GB" dirty="0"/>
              <a:t>.</a:t>
            </a:r>
          </a:p>
          <a:p>
            <a:pPr>
              <a:defRPr/>
            </a:pPr>
            <a:r>
              <a:rPr lang="en-GB" b="1" dirty="0"/>
              <a:t>SMH</a:t>
            </a:r>
            <a:r>
              <a:rPr lang="en-GB" dirty="0"/>
              <a:t> means </a:t>
            </a:r>
            <a:r>
              <a:rPr lang="en-GB" i="1" dirty="0"/>
              <a:t>Shaking my head</a:t>
            </a:r>
            <a:r>
              <a:rPr lang="en-GB" dirty="0"/>
              <a:t>.</a:t>
            </a:r>
          </a:p>
          <a:p>
            <a:pPr>
              <a:defRPr/>
            </a:pPr>
            <a:r>
              <a:rPr lang="en-GB" b="1" dirty="0"/>
              <a:t>NVM</a:t>
            </a:r>
            <a:r>
              <a:rPr lang="en-GB" dirty="0"/>
              <a:t> means </a:t>
            </a:r>
            <a:r>
              <a:rPr lang="en-GB" i="1" dirty="0"/>
              <a:t>Never mind</a:t>
            </a:r>
            <a:r>
              <a:rPr lang="en-GB" dirty="0"/>
              <a:t>.</a:t>
            </a:r>
          </a:p>
          <a:p>
            <a:pPr>
              <a:defRPr/>
            </a:pPr>
            <a:r>
              <a:rPr lang="en-GB" b="1" dirty="0"/>
              <a:t>IKR</a:t>
            </a:r>
            <a:r>
              <a:rPr lang="en-GB" dirty="0"/>
              <a:t> means </a:t>
            </a:r>
            <a:r>
              <a:rPr lang="en-GB" i="1" dirty="0"/>
              <a:t>I know, right</a:t>
            </a:r>
            <a:r>
              <a:rPr lang="en-GB" dirty="0"/>
              <a:t>.</a:t>
            </a:r>
          </a:p>
          <a:p>
            <a:pPr>
              <a:defRPr/>
            </a:pPr>
            <a:r>
              <a:rPr lang="en-GB" b="1" dirty="0"/>
              <a:t>OFC</a:t>
            </a:r>
            <a:r>
              <a:rPr lang="en-GB" dirty="0"/>
              <a:t> means </a:t>
            </a:r>
            <a:r>
              <a:rPr lang="en-GB" i="1" dirty="0"/>
              <a:t>Of course</a:t>
            </a:r>
          </a:p>
          <a:p>
            <a:pPr>
              <a:defRPr/>
            </a:pPr>
            <a:r>
              <a:rPr lang="en-GB" b="1" dirty="0"/>
              <a:t>TMI </a:t>
            </a:r>
            <a:r>
              <a:rPr lang="en-GB" dirty="0"/>
              <a:t>means </a:t>
            </a:r>
            <a:r>
              <a:rPr lang="en-GB" i="1" dirty="0"/>
              <a:t>Too much information</a:t>
            </a:r>
          </a:p>
          <a:p>
            <a:pPr>
              <a:defRPr/>
            </a:pPr>
            <a:endParaRPr lang="en-GB" dirty="0"/>
          </a:p>
        </p:txBody>
      </p:sp>
    </p:spTree>
    <p:extLst>
      <p:ext uri="{BB962C8B-B14F-4D97-AF65-F5344CB8AC3E}">
        <p14:creationId xmlns:p14="http://schemas.microsoft.com/office/powerpoint/2010/main" val="46578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09578B9-E7DA-47C7-A85F-14A95E8735D5}"/>
              </a:ext>
            </a:extLst>
          </p:cNvPr>
          <p:cNvSpPr>
            <a:spLocks noGrp="1"/>
          </p:cNvSpPr>
          <p:nvPr>
            <p:ph type="title"/>
          </p:nvPr>
        </p:nvSpPr>
        <p:spPr/>
        <p:txBody>
          <a:bodyPr/>
          <a:lstStyle/>
          <a:p>
            <a:pPr eaLnBrk="1" hangingPunct="1"/>
            <a:r>
              <a:rPr lang="en-GB" altLang="en-US" dirty="0"/>
              <a:t>Additional txt </a:t>
            </a:r>
            <a:r>
              <a:rPr lang="en-GB" altLang="en-US" dirty="0" err="1"/>
              <a:t>spk</a:t>
            </a:r>
            <a:endParaRPr lang="en-GB" altLang="en-US" dirty="0"/>
          </a:p>
        </p:txBody>
      </p:sp>
      <p:sp>
        <p:nvSpPr>
          <p:cNvPr id="3" name="Content Placeholder 2">
            <a:extLst>
              <a:ext uri="{FF2B5EF4-FFF2-40B4-BE49-F238E27FC236}">
                <a16:creationId xmlns:a16="http://schemas.microsoft.com/office/drawing/2014/main" id="{4007C1FF-D11A-4E17-9D66-922458A065B9}"/>
              </a:ext>
            </a:extLst>
          </p:cNvPr>
          <p:cNvSpPr>
            <a:spLocks noGrp="1"/>
          </p:cNvSpPr>
          <p:nvPr>
            <p:ph idx="1"/>
          </p:nvPr>
        </p:nvSpPr>
        <p:spPr>
          <a:extLst/>
        </p:spPr>
        <p:txBody>
          <a:bodyPr numCol="3" rtlCol="0">
            <a:normAutofit fontScale="92500" lnSpcReduction="20000"/>
          </a:bodyPr>
          <a:lstStyle/>
          <a:p>
            <a:pPr>
              <a:defRPr/>
            </a:pPr>
            <a:r>
              <a:rPr lang="en-GB" i="1" dirty="0"/>
              <a:t>53X</a:t>
            </a:r>
            <a:r>
              <a:rPr lang="en-GB" dirty="0"/>
              <a:t> – Code For Sex</a:t>
            </a:r>
          </a:p>
          <a:p>
            <a:pPr>
              <a:defRPr/>
            </a:pPr>
            <a:r>
              <a:rPr lang="en-GB" i="1" dirty="0"/>
              <a:t>8</a:t>
            </a:r>
            <a:r>
              <a:rPr lang="en-GB" dirty="0"/>
              <a:t> – Code For Oral Sex</a:t>
            </a:r>
          </a:p>
          <a:p>
            <a:pPr>
              <a:defRPr/>
            </a:pPr>
            <a:r>
              <a:rPr lang="en-GB" i="1" dirty="0"/>
              <a:t>99</a:t>
            </a:r>
            <a:r>
              <a:rPr lang="en-GB" dirty="0"/>
              <a:t> – Parents Are Gone</a:t>
            </a:r>
          </a:p>
          <a:p>
            <a:pPr>
              <a:defRPr/>
            </a:pPr>
            <a:r>
              <a:rPr lang="en-GB" i="1" dirty="0"/>
              <a:t>9 &amp; CD9</a:t>
            </a:r>
            <a:r>
              <a:rPr lang="en-GB" dirty="0"/>
              <a:t> – “Code 9”, Parents Are Around</a:t>
            </a:r>
          </a:p>
          <a:p>
            <a:pPr>
              <a:defRPr/>
            </a:pPr>
            <a:r>
              <a:rPr lang="en-GB" i="1" dirty="0"/>
              <a:t>ASL</a:t>
            </a:r>
            <a:r>
              <a:rPr lang="en-GB" dirty="0"/>
              <a:t> – Age/Sex/Location</a:t>
            </a:r>
          </a:p>
          <a:p>
            <a:pPr>
              <a:defRPr/>
            </a:pPr>
            <a:r>
              <a:rPr lang="en-GB" i="1" dirty="0"/>
              <a:t>CU46</a:t>
            </a:r>
            <a:r>
              <a:rPr lang="en-GB" dirty="0"/>
              <a:t> – See You For Sex</a:t>
            </a:r>
          </a:p>
          <a:p>
            <a:pPr>
              <a:defRPr/>
            </a:pPr>
            <a:r>
              <a:rPr lang="en-GB" i="1" dirty="0"/>
              <a:t>GNOC</a:t>
            </a:r>
            <a:r>
              <a:rPr lang="en-GB" dirty="0"/>
              <a:t> – Get Naked On Cam</a:t>
            </a:r>
          </a:p>
          <a:p>
            <a:pPr>
              <a:defRPr/>
            </a:pPr>
            <a:r>
              <a:rPr lang="en-GB" i="1" dirty="0"/>
              <a:t>IRL</a:t>
            </a:r>
            <a:r>
              <a:rPr lang="en-GB" dirty="0"/>
              <a:t> – In Real Life</a:t>
            </a:r>
          </a:p>
          <a:p>
            <a:pPr>
              <a:defRPr/>
            </a:pPr>
            <a:r>
              <a:rPr lang="en-GB" i="1" dirty="0"/>
              <a:t>IWSN</a:t>
            </a:r>
            <a:r>
              <a:rPr lang="en-GB" dirty="0"/>
              <a:t> – I Want Sex Now</a:t>
            </a:r>
          </a:p>
          <a:p>
            <a:pPr>
              <a:defRPr/>
            </a:pPr>
            <a:r>
              <a:rPr lang="en-GB" i="1" dirty="0"/>
              <a:t>FWB</a:t>
            </a:r>
            <a:r>
              <a:rPr lang="en-GB" dirty="0"/>
              <a:t> – Friends With Benefits</a:t>
            </a:r>
          </a:p>
          <a:p>
            <a:pPr>
              <a:defRPr/>
            </a:pPr>
            <a:r>
              <a:rPr lang="en-GB" i="1" dirty="0"/>
              <a:t>KMS</a:t>
            </a:r>
            <a:r>
              <a:rPr lang="en-GB" dirty="0"/>
              <a:t> – Kill Myself</a:t>
            </a:r>
          </a:p>
          <a:p>
            <a:pPr>
              <a:defRPr/>
            </a:pPr>
            <a:r>
              <a:rPr lang="en-GB" i="1" dirty="0"/>
              <a:t>KYS</a:t>
            </a:r>
            <a:r>
              <a:rPr lang="en-GB" dirty="0"/>
              <a:t> – Kill Yourself</a:t>
            </a:r>
          </a:p>
          <a:p>
            <a:pPr>
              <a:defRPr/>
            </a:pPr>
            <a:r>
              <a:rPr lang="en-GB" i="1" dirty="0"/>
              <a:t>LH6</a:t>
            </a:r>
            <a:r>
              <a:rPr lang="en-GB" dirty="0"/>
              <a:t> – Let’s Have Sex</a:t>
            </a:r>
          </a:p>
          <a:p>
            <a:pPr>
              <a:defRPr/>
            </a:pPr>
            <a:r>
              <a:rPr lang="en-GB" i="1" dirty="0"/>
              <a:t>NIFOC</a:t>
            </a:r>
            <a:r>
              <a:rPr lang="en-GB" dirty="0"/>
              <a:t> – Nude In Front Of Computer</a:t>
            </a:r>
          </a:p>
          <a:p>
            <a:pPr>
              <a:defRPr/>
            </a:pPr>
            <a:r>
              <a:rPr lang="en-GB" i="1" dirty="0"/>
              <a:t>PAL</a:t>
            </a:r>
            <a:r>
              <a:rPr lang="en-GB" dirty="0"/>
              <a:t> – Parents Are Listening</a:t>
            </a:r>
          </a:p>
          <a:p>
            <a:pPr>
              <a:defRPr/>
            </a:pPr>
            <a:r>
              <a:rPr lang="en-GB" i="1" dirty="0"/>
              <a:t>UH</a:t>
            </a:r>
            <a:r>
              <a:rPr lang="en-GB" dirty="0"/>
              <a:t> – Are You Horny?</a:t>
            </a:r>
          </a:p>
          <a:p>
            <a:pPr>
              <a:defRPr/>
            </a:pPr>
            <a:r>
              <a:rPr lang="en-GB" i="1" dirty="0"/>
              <a:t>TDTM</a:t>
            </a:r>
            <a:r>
              <a:rPr lang="en-GB" dirty="0"/>
              <a:t> – Talk Dirty To Me</a:t>
            </a:r>
          </a:p>
          <a:p>
            <a:pPr>
              <a:defRPr/>
            </a:pPr>
            <a:r>
              <a:rPr lang="en-GB" dirty="0"/>
              <a:t>WTTP- Want to Trade Pics?</a:t>
            </a:r>
          </a:p>
        </p:txBody>
      </p:sp>
      <p:sp>
        <p:nvSpPr>
          <p:cNvPr id="4" name="TextBox 3">
            <a:extLst>
              <a:ext uri="{FF2B5EF4-FFF2-40B4-BE49-F238E27FC236}">
                <a16:creationId xmlns:a16="http://schemas.microsoft.com/office/drawing/2014/main" id="{8D22560A-E595-49F2-8BF1-92BF9B044D72}"/>
              </a:ext>
            </a:extLst>
          </p:cNvPr>
          <p:cNvSpPr txBox="1"/>
          <p:nvPr/>
        </p:nvSpPr>
        <p:spPr>
          <a:xfrm>
            <a:off x="1981201" y="6008689"/>
            <a:ext cx="7408863" cy="300037"/>
          </a:xfrm>
          <a:prstGeom prst="rect">
            <a:avLst/>
          </a:prstGeom>
          <a:noFill/>
        </p:spPr>
        <p:txBody>
          <a:bodyPr>
            <a:spAutoFit/>
          </a:bodyPr>
          <a:lstStyle/>
          <a:p>
            <a:pPr>
              <a:defRPr/>
            </a:pPr>
            <a:r>
              <a:rPr lang="en-GB" sz="1350" dirty="0">
                <a:hlinkClick r:id="rId2"/>
              </a:rPr>
              <a:t>https://www.bark.us/blog/teen-text-speak-codes-every-parent-should-know/</a:t>
            </a:r>
            <a:r>
              <a:rPr lang="en-GB" sz="1350" dirty="0"/>
              <a:t> </a:t>
            </a:r>
          </a:p>
        </p:txBody>
      </p:sp>
    </p:spTree>
    <p:extLst>
      <p:ext uri="{BB962C8B-B14F-4D97-AF65-F5344CB8AC3E}">
        <p14:creationId xmlns:p14="http://schemas.microsoft.com/office/powerpoint/2010/main" val="4053477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427C-A7AA-4A18-902D-5414B67D8FB7}"/>
              </a:ext>
            </a:extLst>
          </p:cNvPr>
          <p:cNvSpPr>
            <a:spLocks noGrp="1"/>
          </p:cNvSpPr>
          <p:nvPr>
            <p:ph type="title"/>
          </p:nvPr>
        </p:nvSpPr>
        <p:spPr/>
        <p:txBody>
          <a:bodyPr/>
          <a:lstStyle/>
          <a:p>
            <a:r>
              <a:rPr lang="en-GB" dirty="0"/>
              <a:t>TOO MUCH TIME ONLINE?</a:t>
            </a:r>
          </a:p>
        </p:txBody>
      </p:sp>
      <p:sp>
        <p:nvSpPr>
          <p:cNvPr id="3" name="Content Placeholder 2">
            <a:extLst>
              <a:ext uri="{FF2B5EF4-FFF2-40B4-BE49-F238E27FC236}">
                <a16:creationId xmlns:a16="http://schemas.microsoft.com/office/drawing/2014/main" id="{577FA3CD-38C6-4766-BCE6-B40A3FD102B4}"/>
              </a:ext>
            </a:extLst>
          </p:cNvPr>
          <p:cNvSpPr>
            <a:spLocks noGrp="1"/>
          </p:cNvSpPr>
          <p:nvPr>
            <p:ph idx="1"/>
          </p:nvPr>
        </p:nvSpPr>
        <p:spPr/>
        <p:txBody>
          <a:bodyPr/>
          <a:lstStyle/>
          <a:p>
            <a:r>
              <a:rPr lang="en-GB" dirty="0"/>
              <a:t>What have you as parents/guardians noticed?</a:t>
            </a:r>
          </a:p>
        </p:txBody>
      </p:sp>
    </p:spTree>
    <p:extLst>
      <p:ext uri="{BB962C8B-B14F-4D97-AF65-F5344CB8AC3E}">
        <p14:creationId xmlns:p14="http://schemas.microsoft.com/office/powerpoint/2010/main" val="85016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F9D8A2D-16C1-42C0-BC5C-BFD793B38094}"/>
              </a:ext>
            </a:extLst>
          </p:cNvPr>
          <p:cNvSpPr>
            <a:spLocks noGrp="1"/>
          </p:cNvSpPr>
          <p:nvPr>
            <p:ph type="title"/>
          </p:nvPr>
        </p:nvSpPr>
        <p:spPr/>
        <p:txBody>
          <a:bodyPr/>
          <a:lstStyle/>
          <a:p>
            <a:pPr eaLnBrk="1" hangingPunct="1"/>
            <a:r>
              <a:rPr lang="en-US" altLang="en-US" b="1"/>
              <a:t>Internet addiction?</a:t>
            </a:r>
          </a:p>
        </p:txBody>
      </p:sp>
      <p:sp>
        <p:nvSpPr>
          <p:cNvPr id="22531" name="Content Placeholder 2">
            <a:extLst>
              <a:ext uri="{FF2B5EF4-FFF2-40B4-BE49-F238E27FC236}">
                <a16:creationId xmlns:a16="http://schemas.microsoft.com/office/drawing/2014/main" id="{F2FBC438-7673-42B5-A71D-7FFEF718CC95}"/>
              </a:ext>
            </a:extLst>
          </p:cNvPr>
          <p:cNvSpPr>
            <a:spLocks noGrp="1"/>
          </p:cNvSpPr>
          <p:nvPr>
            <p:ph idx="1"/>
          </p:nvPr>
        </p:nvSpPr>
        <p:spPr/>
        <p:txBody>
          <a:bodyPr/>
          <a:lstStyle/>
          <a:p>
            <a:pPr eaLnBrk="1" hangingPunct="1"/>
            <a:r>
              <a:rPr lang="en-US" altLang="en-US"/>
              <a:t>Internet Addiction Disorder (IAD) ruins lives by causing neurological complications, psychological disturbances, and social problems. </a:t>
            </a:r>
          </a:p>
          <a:p>
            <a:pPr eaLnBrk="1" hangingPunct="1">
              <a:buFont typeface="Arial" panose="020B0604020202020204" pitchFamily="34" charset="0"/>
              <a:buNone/>
            </a:pPr>
            <a:r>
              <a:rPr lang="en-US" altLang="en-US" sz="2200"/>
              <a:t>(https://www.ncbi.nlm.nih.gov/pmc/articles/PMC3480687/)</a:t>
            </a:r>
          </a:p>
          <a:p>
            <a:pPr eaLnBrk="1" hangingPunct="1"/>
            <a:r>
              <a:rPr lang="en-US" altLang="en-US"/>
              <a:t>To your child, digital technology is like breathing!</a:t>
            </a:r>
          </a:p>
        </p:txBody>
      </p:sp>
    </p:spTree>
    <p:extLst>
      <p:ext uri="{BB962C8B-B14F-4D97-AF65-F5344CB8AC3E}">
        <p14:creationId xmlns:p14="http://schemas.microsoft.com/office/powerpoint/2010/main" val="2020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BD61805-6EBF-4274-B466-C5B645F3A987}"/>
              </a:ext>
            </a:extLst>
          </p:cNvPr>
          <p:cNvSpPr>
            <a:spLocks noGrp="1"/>
          </p:cNvSpPr>
          <p:nvPr>
            <p:ph type="title"/>
          </p:nvPr>
        </p:nvSpPr>
        <p:spPr>
          <a:xfrm>
            <a:off x="1141413" y="618518"/>
            <a:ext cx="9905998" cy="1478570"/>
          </a:xfrm>
        </p:spPr>
        <p:txBody>
          <a:bodyPr/>
          <a:lstStyle/>
          <a:p>
            <a:pPr eaLnBrk="1" hangingPunct="1"/>
            <a:r>
              <a:rPr lang="en-US" altLang="en-US" b="1"/>
              <a:t>Managing time online</a:t>
            </a:r>
          </a:p>
        </p:txBody>
      </p:sp>
      <p:sp>
        <p:nvSpPr>
          <p:cNvPr id="3" name="Content Placeholder 2">
            <a:extLst>
              <a:ext uri="{FF2B5EF4-FFF2-40B4-BE49-F238E27FC236}">
                <a16:creationId xmlns:a16="http://schemas.microsoft.com/office/drawing/2014/main" id="{5DB0473F-BC77-4E65-B93F-ED085178A3B0}"/>
              </a:ext>
            </a:extLst>
          </p:cNvPr>
          <p:cNvSpPr>
            <a:spLocks noGrp="1"/>
          </p:cNvSpPr>
          <p:nvPr>
            <p:ph idx="1"/>
          </p:nvPr>
        </p:nvSpPr>
        <p:spPr>
          <a:xfrm>
            <a:off x="1141412" y="2249487"/>
            <a:ext cx="9905999" cy="3541714"/>
          </a:xfrm>
        </p:spPr>
        <p:txBody>
          <a:bodyPr rtlCol="0">
            <a:normAutofit fontScale="77500" lnSpcReduction="20000"/>
          </a:bodyPr>
          <a:lstStyle/>
          <a:p>
            <a:pPr>
              <a:buNone/>
              <a:defRPr/>
            </a:pPr>
            <a:r>
              <a:rPr lang="en-US"/>
              <a:t>American Academy of Pediatrics recommends:</a:t>
            </a:r>
          </a:p>
          <a:p>
            <a:pPr marL="514350" indent="-514350">
              <a:buFont typeface="+mj-lt"/>
              <a:buAutoNum type="arabicPeriod"/>
              <a:defRPr/>
            </a:pPr>
            <a:r>
              <a:rPr lang="en-US"/>
              <a:t>0 – 2 no exposure to technology</a:t>
            </a:r>
          </a:p>
          <a:p>
            <a:pPr marL="514350" indent="-514350">
              <a:buFont typeface="+mj-lt"/>
              <a:buAutoNum type="arabicPeriod"/>
              <a:defRPr/>
            </a:pPr>
            <a:r>
              <a:rPr lang="en-US"/>
              <a:t>3 – 5 one hour p/day</a:t>
            </a:r>
          </a:p>
          <a:p>
            <a:pPr marL="514350" indent="-514350">
              <a:buFont typeface="+mj-lt"/>
              <a:buAutoNum type="arabicPeriod"/>
              <a:defRPr/>
            </a:pPr>
            <a:r>
              <a:rPr lang="en-US"/>
              <a:t>6 – 18 two hours p/day</a:t>
            </a:r>
          </a:p>
          <a:p>
            <a:pPr marL="514350" indent="-514350">
              <a:buNone/>
              <a:defRPr/>
            </a:pPr>
            <a:endParaRPr lang="en-US"/>
          </a:p>
          <a:p>
            <a:pPr marL="514350" indent="-514350">
              <a:defRPr/>
            </a:pPr>
            <a:r>
              <a:rPr lang="en-US"/>
              <a:t>“There is a general consensus that total abstinence from the Internet should not be the goal of the interventions and that instead, an abstinence from problematic applications and a controlled and balanced Internet usage should be achieved.”</a:t>
            </a:r>
          </a:p>
          <a:p>
            <a:pPr marL="514350" indent="-514350">
              <a:buNone/>
              <a:defRPr/>
            </a:pPr>
            <a:r>
              <a:rPr lang="en-US" sz="2600"/>
              <a:t>        (https://www.ncbi.nlm.nih.gov/pmc/articles/PMC3480687/)</a:t>
            </a:r>
          </a:p>
          <a:p>
            <a:pPr marL="514350" indent="-514350">
              <a:buFont typeface="+mj-lt"/>
              <a:buAutoNum type="arabicPeriod"/>
              <a:defRPr/>
            </a:pPr>
            <a:endParaRPr lang="en-US"/>
          </a:p>
          <a:p>
            <a:pPr marL="514350" indent="-514350">
              <a:buFont typeface="+mj-lt"/>
              <a:buAutoNum type="arabicPeriod"/>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dirty="0"/>
          </a:p>
        </p:txBody>
      </p:sp>
    </p:spTree>
    <p:extLst>
      <p:ext uri="{BB962C8B-B14F-4D97-AF65-F5344CB8AC3E}">
        <p14:creationId xmlns:p14="http://schemas.microsoft.com/office/powerpoint/2010/main" val="368640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D612F52-A10F-441D-913F-493935BA1F5F}"/>
              </a:ext>
            </a:extLst>
          </p:cNvPr>
          <p:cNvSpPr>
            <a:spLocks noGrp="1"/>
          </p:cNvSpPr>
          <p:nvPr>
            <p:ph type="title"/>
          </p:nvPr>
        </p:nvSpPr>
        <p:spPr/>
        <p:txBody>
          <a:bodyPr/>
          <a:lstStyle/>
          <a:p>
            <a:pPr eaLnBrk="1" hangingPunct="1"/>
            <a:r>
              <a:rPr lang="en-US" altLang="en-US" b="1"/>
              <a:t>Monitor use at night time</a:t>
            </a:r>
          </a:p>
        </p:txBody>
      </p:sp>
      <p:sp>
        <p:nvSpPr>
          <p:cNvPr id="3" name="Content Placeholder 2">
            <a:extLst>
              <a:ext uri="{FF2B5EF4-FFF2-40B4-BE49-F238E27FC236}">
                <a16:creationId xmlns:a16="http://schemas.microsoft.com/office/drawing/2014/main" id="{2C77511C-58D7-43D8-9305-CEF501424E5F}"/>
              </a:ext>
            </a:extLst>
          </p:cNvPr>
          <p:cNvSpPr>
            <a:spLocks noGrp="1"/>
          </p:cNvSpPr>
          <p:nvPr>
            <p:ph idx="1"/>
          </p:nvPr>
        </p:nvSpPr>
        <p:spPr/>
        <p:txBody>
          <a:bodyPr rtlCol="0">
            <a:normAutofit lnSpcReduction="10000"/>
          </a:bodyPr>
          <a:lstStyle/>
          <a:p>
            <a:pPr>
              <a:defRPr/>
            </a:pPr>
            <a:r>
              <a:rPr lang="en-US" dirty="0"/>
              <a:t>Prevents them ‘bored browsing;’ learning about dangerous internet games and challenges (online suicide challenge – Blue Whale).</a:t>
            </a:r>
          </a:p>
          <a:p>
            <a:pPr>
              <a:defRPr/>
            </a:pPr>
            <a:r>
              <a:rPr lang="en-US" dirty="0"/>
              <a:t>Keeps them online 24 hours; they need a break from the continued stress of ‘non-stop communication’</a:t>
            </a:r>
          </a:p>
          <a:p>
            <a:pPr>
              <a:defRPr/>
            </a:pPr>
            <a:r>
              <a:rPr lang="en-US" dirty="0"/>
              <a:t>Use a family charging station which is outside of the room</a:t>
            </a:r>
          </a:p>
          <a:p>
            <a:pPr>
              <a:defRPr/>
            </a:pPr>
            <a:endParaRPr lang="en-US" dirty="0"/>
          </a:p>
          <a:p>
            <a:pPr>
              <a:defRPr/>
            </a:pPr>
            <a:r>
              <a:rPr lang="en-US" dirty="0"/>
              <a:t>Lead by example……..</a:t>
            </a:r>
          </a:p>
        </p:txBody>
      </p:sp>
    </p:spTree>
    <p:extLst>
      <p:ext uri="{BB962C8B-B14F-4D97-AF65-F5344CB8AC3E}">
        <p14:creationId xmlns:p14="http://schemas.microsoft.com/office/powerpoint/2010/main" val="29862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D2741FA-F0E1-4600-89F3-7CD0F23563DB}"/>
              </a:ext>
            </a:extLst>
          </p:cNvPr>
          <p:cNvSpPr>
            <a:spLocks noGrp="1"/>
          </p:cNvSpPr>
          <p:nvPr>
            <p:ph type="title"/>
          </p:nvPr>
        </p:nvSpPr>
        <p:spPr/>
        <p:txBody>
          <a:bodyPr/>
          <a:lstStyle/>
          <a:p>
            <a:pPr eaLnBrk="1" hangingPunct="1"/>
            <a:r>
              <a:rPr lang="en-GB" altLang="en-US" b="1"/>
              <a:t>Why are we here tonight?</a:t>
            </a:r>
          </a:p>
        </p:txBody>
      </p:sp>
      <p:sp>
        <p:nvSpPr>
          <p:cNvPr id="5123" name="Content Placeholder 2">
            <a:extLst>
              <a:ext uri="{FF2B5EF4-FFF2-40B4-BE49-F238E27FC236}">
                <a16:creationId xmlns:a16="http://schemas.microsoft.com/office/drawing/2014/main" id="{C6452751-A6F1-44E8-8B12-AFAC91CEF2C5}"/>
              </a:ext>
            </a:extLst>
          </p:cNvPr>
          <p:cNvSpPr>
            <a:spLocks noGrp="1"/>
          </p:cNvSpPr>
          <p:nvPr>
            <p:ph idx="1"/>
          </p:nvPr>
        </p:nvSpPr>
        <p:spPr>
          <a:xfrm>
            <a:off x="2170982" y="2175387"/>
            <a:ext cx="8229600" cy="4439607"/>
          </a:xfrm>
        </p:spPr>
        <p:txBody>
          <a:bodyPr/>
          <a:lstStyle/>
          <a:p>
            <a:pPr eaLnBrk="1" hangingPunct="1"/>
            <a:r>
              <a:rPr lang="en-GB" altLang="en-US" dirty="0"/>
              <a:t>To ensure parents are aware of the ever increasing dangers of the Internet.</a:t>
            </a:r>
          </a:p>
          <a:p>
            <a:pPr eaLnBrk="1" hangingPunct="1"/>
            <a:r>
              <a:rPr lang="en-GB" altLang="en-US" dirty="0"/>
              <a:t>To offer advice on ways to keep children safe on the Internet.</a:t>
            </a:r>
          </a:p>
        </p:txBody>
      </p:sp>
    </p:spTree>
    <p:extLst>
      <p:ext uri="{BB962C8B-B14F-4D97-AF65-F5344CB8AC3E}">
        <p14:creationId xmlns:p14="http://schemas.microsoft.com/office/powerpoint/2010/main" val="2435861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0F6A7CE-F08B-4A72-8F16-31E44833A17F}"/>
              </a:ext>
            </a:extLst>
          </p:cNvPr>
          <p:cNvSpPr>
            <a:spLocks noGrp="1"/>
          </p:cNvSpPr>
          <p:nvPr>
            <p:ph type="title"/>
          </p:nvPr>
        </p:nvSpPr>
        <p:spPr/>
        <p:txBody>
          <a:bodyPr/>
          <a:lstStyle/>
          <a:p>
            <a:pPr eaLnBrk="1" hangingPunct="1"/>
            <a:r>
              <a:rPr lang="en-GB" altLang="en-US"/>
              <a:t>Academic achievement</a:t>
            </a:r>
          </a:p>
        </p:txBody>
      </p:sp>
      <p:sp>
        <p:nvSpPr>
          <p:cNvPr id="26627" name="Content Placeholder 2">
            <a:extLst>
              <a:ext uri="{FF2B5EF4-FFF2-40B4-BE49-F238E27FC236}">
                <a16:creationId xmlns:a16="http://schemas.microsoft.com/office/drawing/2014/main" id="{E37108B4-3031-4042-A28E-09E4221618DB}"/>
              </a:ext>
            </a:extLst>
          </p:cNvPr>
          <p:cNvSpPr>
            <a:spLocks noGrp="1"/>
          </p:cNvSpPr>
          <p:nvPr>
            <p:ph idx="1"/>
          </p:nvPr>
        </p:nvSpPr>
        <p:spPr/>
        <p:txBody>
          <a:bodyPr>
            <a:normAutofit fontScale="92500" lnSpcReduction="10000"/>
          </a:bodyPr>
          <a:lstStyle/>
          <a:p>
            <a:pPr eaLnBrk="1" hangingPunct="1"/>
            <a:r>
              <a:rPr lang="en-GB" altLang="en-US"/>
              <a:t>Social media vs. Revision vs. Achievement</a:t>
            </a:r>
          </a:p>
          <a:p>
            <a:pPr eaLnBrk="1" hangingPunct="1"/>
            <a:endParaRPr lang="en-GB" altLang="en-US"/>
          </a:p>
          <a:p>
            <a:pPr eaLnBrk="1" hangingPunct="1"/>
            <a:r>
              <a:rPr lang="en-GB" altLang="en-US"/>
              <a:t>Mobile phones vs. Sleep vs. Achievement</a:t>
            </a:r>
          </a:p>
          <a:p>
            <a:pPr eaLnBrk="1" hangingPunct="1"/>
            <a:endParaRPr lang="en-GB" altLang="en-US"/>
          </a:p>
          <a:p>
            <a:pPr eaLnBrk="1" hangingPunct="1"/>
            <a:r>
              <a:rPr lang="en-GB" altLang="en-US"/>
              <a:t>Social media vs. Homework vs. Achievement</a:t>
            </a:r>
          </a:p>
          <a:p>
            <a:pPr eaLnBrk="1" hangingPunct="1"/>
            <a:endParaRPr lang="en-GB" altLang="en-US"/>
          </a:p>
          <a:p>
            <a:pPr eaLnBrk="1" hangingPunct="1"/>
            <a:r>
              <a:rPr lang="en-GB" altLang="en-US"/>
              <a:t>Cyberbullying vs. Achievement</a:t>
            </a:r>
          </a:p>
        </p:txBody>
      </p:sp>
    </p:spTree>
    <p:extLst>
      <p:ext uri="{BB962C8B-B14F-4D97-AF65-F5344CB8AC3E}">
        <p14:creationId xmlns:p14="http://schemas.microsoft.com/office/powerpoint/2010/main" val="2453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A715-CB59-4C01-9A31-14FDB5848687}"/>
              </a:ext>
            </a:extLst>
          </p:cNvPr>
          <p:cNvSpPr>
            <a:spLocks noGrp="1"/>
          </p:cNvSpPr>
          <p:nvPr>
            <p:ph type="title"/>
          </p:nvPr>
        </p:nvSpPr>
        <p:spPr/>
        <p:txBody>
          <a:bodyPr rtlCol="0">
            <a:normAutofit/>
          </a:bodyPr>
          <a:lstStyle/>
          <a:p>
            <a:pPr>
              <a:defRPr/>
            </a:pPr>
            <a:r>
              <a:rPr lang="en-US" b="1" dirty="0"/>
              <a:t>When do children with phones become your problem?</a:t>
            </a:r>
          </a:p>
        </p:txBody>
      </p:sp>
      <p:sp>
        <p:nvSpPr>
          <p:cNvPr id="27651" name="Content Placeholder 2">
            <a:extLst>
              <a:ext uri="{FF2B5EF4-FFF2-40B4-BE49-F238E27FC236}">
                <a16:creationId xmlns:a16="http://schemas.microsoft.com/office/drawing/2014/main" id="{4C8DFFDB-FD80-46ED-AA2C-D19B35C15633}"/>
              </a:ext>
            </a:extLst>
          </p:cNvPr>
          <p:cNvSpPr>
            <a:spLocks noGrp="1"/>
          </p:cNvSpPr>
          <p:nvPr>
            <p:ph idx="1"/>
          </p:nvPr>
        </p:nvSpPr>
        <p:spPr/>
        <p:txBody>
          <a:bodyPr/>
          <a:lstStyle/>
          <a:p>
            <a:pPr eaLnBrk="1" hangingPunct="1"/>
            <a:endParaRPr lang="en-US" altLang="en-US"/>
          </a:p>
        </p:txBody>
      </p:sp>
    </p:spTree>
    <p:extLst>
      <p:ext uri="{BB962C8B-B14F-4D97-AF65-F5344CB8AC3E}">
        <p14:creationId xmlns:p14="http://schemas.microsoft.com/office/powerpoint/2010/main" val="3743103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48F36C2-FC58-432A-A3A2-F53359E730F4}"/>
              </a:ext>
            </a:extLst>
          </p:cNvPr>
          <p:cNvSpPr>
            <a:spLocks noGrp="1"/>
          </p:cNvSpPr>
          <p:nvPr>
            <p:ph type="title"/>
          </p:nvPr>
        </p:nvSpPr>
        <p:spPr/>
        <p:txBody>
          <a:bodyPr/>
          <a:lstStyle/>
          <a:p>
            <a:pPr eaLnBrk="1" hangingPunct="1"/>
            <a:endParaRPr lang="en-GB" altLang="en-US"/>
          </a:p>
        </p:txBody>
      </p:sp>
      <p:sp>
        <p:nvSpPr>
          <p:cNvPr id="28675" name="Content Placeholder 2">
            <a:extLst>
              <a:ext uri="{FF2B5EF4-FFF2-40B4-BE49-F238E27FC236}">
                <a16:creationId xmlns:a16="http://schemas.microsoft.com/office/drawing/2014/main" id="{044595C6-868B-460B-A20C-7FB77DF01840}"/>
              </a:ext>
            </a:extLst>
          </p:cNvPr>
          <p:cNvSpPr>
            <a:spLocks noGrp="1"/>
          </p:cNvSpPr>
          <p:nvPr>
            <p:ph idx="1"/>
          </p:nvPr>
        </p:nvSpPr>
        <p:spPr/>
        <p:txBody>
          <a:bodyPr/>
          <a:lstStyle/>
          <a:p>
            <a:pPr eaLnBrk="1" hangingPunct="1"/>
            <a:r>
              <a:rPr lang="en-GB" altLang="en-US" dirty="0"/>
              <a:t>When you bought them a phone</a:t>
            </a:r>
          </a:p>
          <a:p>
            <a:pPr eaLnBrk="1" hangingPunct="1"/>
            <a:endParaRPr lang="en-GB" altLang="en-US" dirty="0"/>
          </a:p>
          <a:p>
            <a:pPr eaLnBrk="1" hangingPunct="1"/>
            <a:r>
              <a:rPr lang="en-GB" altLang="en-US" dirty="0"/>
              <a:t>(would you buy a car and let them drive it without a licence?)</a:t>
            </a:r>
          </a:p>
        </p:txBody>
      </p:sp>
    </p:spTree>
    <p:extLst>
      <p:ext uri="{BB962C8B-B14F-4D97-AF65-F5344CB8AC3E}">
        <p14:creationId xmlns:p14="http://schemas.microsoft.com/office/powerpoint/2010/main" val="177030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948FC43-0E8A-4924-BB5A-FDC14880038B}"/>
              </a:ext>
            </a:extLst>
          </p:cNvPr>
          <p:cNvSpPr>
            <a:spLocks noGrp="1"/>
          </p:cNvSpPr>
          <p:nvPr>
            <p:ph type="title"/>
          </p:nvPr>
        </p:nvSpPr>
        <p:spPr/>
        <p:txBody>
          <a:bodyPr/>
          <a:lstStyle/>
          <a:p>
            <a:pPr eaLnBrk="1" hangingPunct="1"/>
            <a:r>
              <a:rPr lang="en-US" altLang="en-US" b="1"/>
              <a:t>Cyber bullying</a:t>
            </a:r>
            <a:endParaRPr lang="en-GB" altLang="en-US"/>
          </a:p>
        </p:txBody>
      </p:sp>
      <p:pic>
        <p:nvPicPr>
          <p:cNvPr id="4" name="Cyber Bullying.wmv">
            <a:hlinkClick r:id="" action="ppaction://media"/>
            <a:extLst>
              <a:ext uri="{FF2B5EF4-FFF2-40B4-BE49-F238E27FC236}">
                <a16:creationId xmlns:a16="http://schemas.microsoft.com/office/drawing/2014/main" id="{8E358D3E-0C84-4001-92BD-162A88C8D221}"/>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2874962" y="1691149"/>
            <a:ext cx="6438900" cy="4830763"/>
          </a:xfrm>
        </p:spPr>
      </p:pic>
    </p:spTree>
    <p:extLst>
      <p:ext uri="{BB962C8B-B14F-4D97-AF65-F5344CB8AC3E}">
        <p14:creationId xmlns:p14="http://schemas.microsoft.com/office/powerpoint/2010/main" val="4057078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788CFE0-254D-4EE6-9DCA-0B8820D37DB2}"/>
              </a:ext>
            </a:extLst>
          </p:cNvPr>
          <p:cNvSpPr>
            <a:spLocks noGrp="1"/>
          </p:cNvSpPr>
          <p:nvPr>
            <p:ph type="title"/>
          </p:nvPr>
        </p:nvSpPr>
        <p:spPr>
          <a:xfrm>
            <a:off x="1143001" y="102324"/>
            <a:ext cx="9905998" cy="1478570"/>
          </a:xfrm>
        </p:spPr>
        <p:txBody>
          <a:bodyPr/>
          <a:lstStyle/>
          <a:p>
            <a:pPr eaLnBrk="1" hangingPunct="1"/>
            <a:r>
              <a:rPr lang="en-US" altLang="en-US" b="1" dirty="0"/>
              <a:t>Cyber bullying</a:t>
            </a:r>
          </a:p>
        </p:txBody>
      </p:sp>
      <p:sp>
        <p:nvSpPr>
          <p:cNvPr id="30723" name="Content Placeholder 2">
            <a:extLst>
              <a:ext uri="{FF2B5EF4-FFF2-40B4-BE49-F238E27FC236}">
                <a16:creationId xmlns:a16="http://schemas.microsoft.com/office/drawing/2014/main" id="{43388E3D-44F9-4435-AA53-02876F8966B8}"/>
              </a:ext>
            </a:extLst>
          </p:cNvPr>
          <p:cNvSpPr>
            <a:spLocks noGrp="1"/>
          </p:cNvSpPr>
          <p:nvPr>
            <p:ph idx="1"/>
          </p:nvPr>
        </p:nvSpPr>
        <p:spPr>
          <a:xfrm>
            <a:off x="1981200" y="1143000"/>
            <a:ext cx="8229600" cy="5334000"/>
          </a:xfrm>
        </p:spPr>
        <p:txBody>
          <a:bodyPr/>
          <a:lstStyle/>
          <a:p>
            <a:pPr eaLnBrk="1" hangingPunct="1"/>
            <a:r>
              <a:rPr lang="en-US" altLang="en-US" dirty="0"/>
              <a:t>Any time – day or night </a:t>
            </a:r>
          </a:p>
          <a:p>
            <a:pPr eaLnBrk="1" hangingPunct="1"/>
            <a:r>
              <a:rPr lang="en-US" altLang="en-US" dirty="0"/>
              <a:t>Can be entirely anonymous. </a:t>
            </a:r>
          </a:p>
          <a:p>
            <a:pPr eaLnBrk="1" hangingPunct="1"/>
            <a:r>
              <a:rPr lang="en-US" altLang="en-US" dirty="0"/>
              <a:t>It follows the children home from school, to the dinner table and to bed. </a:t>
            </a:r>
          </a:p>
          <a:p>
            <a:pPr eaLnBrk="1" hangingPunct="1"/>
            <a:r>
              <a:rPr lang="en-US" altLang="en-US" dirty="0"/>
              <a:t>Bullying spreads like a virus.</a:t>
            </a:r>
          </a:p>
          <a:p>
            <a:pPr eaLnBrk="1" hangingPunct="1"/>
            <a:r>
              <a:rPr lang="en-US" altLang="en-US" dirty="0"/>
              <a:t>The bully can hide behind a screen, </a:t>
            </a:r>
          </a:p>
          <a:p>
            <a:pPr eaLnBrk="1" hangingPunct="1"/>
            <a:r>
              <a:rPr lang="en-US" altLang="en-US" dirty="0"/>
              <a:t>It often results in all too many young children taking their lives</a:t>
            </a:r>
          </a:p>
          <a:p>
            <a:pPr eaLnBrk="1" hangingPunct="1"/>
            <a:endParaRPr lang="en-US" altLang="en-US" dirty="0"/>
          </a:p>
        </p:txBody>
      </p:sp>
    </p:spTree>
    <p:extLst>
      <p:ext uri="{BB962C8B-B14F-4D97-AF65-F5344CB8AC3E}">
        <p14:creationId xmlns:p14="http://schemas.microsoft.com/office/powerpoint/2010/main" val="4076683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8EAE935-808C-494B-9AAB-C7937F2205F6}"/>
              </a:ext>
            </a:extLst>
          </p:cNvPr>
          <p:cNvSpPr>
            <a:spLocks noGrp="1"/>
          </p:cNvSpPr>
          <p:nvPr>
            <p:ph type="title"/>
          </p:nvPr>
        </p:nvSpPr>
        <p:spPr>
          <a:xfrm>
            <a:off x="1143001" y="264557"/>
            <a:ext cx="9905998" cy="1478570"/>
          </a:xfrm>
        </p:spPr>
        <p:txBody>
          <a:bodyPr/>
          <a:lstStyle/>
          <a:p>
            <a:pPr eaLnBrk="1" hangingPunct="1"/>
            <a:r>
              <a:rPr lang="en-GB" altLang="en-US" b="1" dirty="0"/>
              <a:t>Cyber bullying; legal implications</a:t>
            </a:r>
          </a:p>
        </p:txBody>
      </p:sp>
      <p:sp>
        <p:nvSpPr>
          <p:cNvPr id="3" name="Content Placeholder 2">
            <a:extLst>
              <a:ext uri="{FF2B5EF4-FFF2-40B4-BE49-F238E27FC236}">
                <a16:creationId xmlns:a16="http://schemas.microsoft.com/office/drawing/2014/main" id="{46F4454E-27AE-4F13-905C-964DE5438E1D}"/>
              </a:ext>
            </a:extLst>
          </p:cNvPr>
          <p:cNvSpPr>
            <a:spLocks noGrp="1"/>
          </p:cNvSpPr>
          <p:nvPr>
            <p:ph idx="1"/>
          </p:nvPr>
        </p:nvSpPr>
        <p:spPr>
          <a:xfrm>
            <a:off x="1981200" y="1295400"/>
            <a:ext cx="8229600" cy="5181600"/>
          </a:xfrm>
        </p:spPr>
        <p:txBody>
          <a:bodyPr rtlCol="0">
            <a:normAutofit/>
          </a:bodyPr>
          <a:lstStyle/>
          <a:p>
            <a:pPr>
              <a:buNone/>
              <a:defRPr/>
            </a:pPr>
            <a:r>
              <a:rPr lang="en-US" dirty="0"/>
              <a:t>Any person who uses any computer system and </a:t>
            </a:r>
            <a:r>
              <a:rPr lang="en-GB" dirty="0"/>
              <a:t>continues__</a:t>
            </a:r>
          </a:p>
          <a:p>
            <a:pPr lvl="1">
              <a:buNone/>
              <a:defRPr/>
            </a:pPr>
            <a:r>
              <a:rPr lang="en-US" dirty="0"/>
              <a:t>(</a:t>
            </a:r>
            <a:r>
              <a:rPr lang="en-US" i="1" dirty="0"/>
              <a:t>a) making any request, suggestion or proposal which is </a:t>
            </a:r>
            <a:r>
              <a:rPr lang="en-US" dirty="0"/>
              <a:t>obscene, lewd, lascivious or indecent; or</a:t>
            </a:r>
          </a:p>
          <a:p>
            <a:pPr lvl="1">
              <a:buNone/>
              <a:defRPr/>
            </a:pPr>
            <a:r>
              <a:rPr lang="en-US" dirty="0"/>
              <a:t>(</a:t>
            </a:r>
            <a:r>
              <a:rPr lang="en-US" i="1" dirty="0"/>
              <a:t>b) threatening to inflict injury or physical harm to the person </a:t>
            </a:r>
            <a:r>
              <a:rPr lang="en-US" dirty="0"/>
              <a:t>or property of any person; or </a:t>
            </a:r>
            <a:r>
              <a:rPr lang="en-GB" dirty="0"/>
              <a:t>Child pornography</a:t>
            </a:r>
          </a:p>
          <a:p>
            <a:pPr lvl="1">
              <a:buNone/>
              <a:defRPr/>
            </a:pPr>
            <a:r>
              <a:rPr lang="en-US" dirty="0"/>
              <a:t>(</a:t>
            </a:r>
            <a:r>
              <a:rPr lang="en-US" i="1" dirty="0"/>
              <a:t>c) knowingly permits any electronic communications device </a:t>
            </a:r>
            <a:r>
              <a:rPr lang="en-US" dirty="0"/>
              <a:t>to be used for any of the above-mentioned purposes, commits an offence known as cyber harassment and shall, upon conviction, be liable to a fine of K2,000,000 and to </a:t>
            </a:r>
            <a:r>
              <a:rPr lang="en-GB" dirty="0"/>
              <a:t>imprisonment for five years.</a:t>
            </a:r>
          </a:p>
          <a:p>
            <a:pPr>
              <a:defRPr/>
            </a:pPr>
            <a:endParaRPr lang="en-GB" dirty="0"/>
          </a:p>
        </p:txBody>
      </p:sp>
    </p:spTree>
    <p:extLst>
      <p:ext uri="{BB962C8B-B14F-4D97-AF65-F5344CB8AC3E}">
        <p14:creationId xmlns:p14="http://schemas.microsoft.com/office/powerpoint/2010/main" val="279775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475BAE7D-B88E-459E-B270-2277A08DD1AD}"/>
              </a:ext>
            </a:extLst>
          </p:cNvPr>
          <p:cNvSpPr>
            <a:spLocks noGrp="1"/>
          </p:cNvSpPr>
          <p:nvPr>
            <p:ph idx="1"/>
          </p:nvPr>
        </p:nvSpPr>
        <p:spPr>
          <a:xfrm>
            <a:off x="1981200" y="609601"/>
            <a:ext cx="8229600" cy="5516563"/>
          </a:xfrm>
        </p:spPr>
        <p:txBody>
          <a:bodyPr/>
          <a:lstStyle/>
          <a:p>
            <a:pPr eaLnBrk="1" hangingPunct="1">
              <a:buFont typeface="Arial" panose="020B0604020202020204" pitchFamily="34" charset="0"/>
              <a:buNone/>
            </a:pPr>
            <a:r>
              <a:rPr lang="en-US" altLang="en-US" i="1"/>
              <a:t>Any person who wilfully, maliciously, and repeatedly uses electronic communication to harass another person and makes a threat with the intent to instil reasonable fear in that person for his safety or to a member of that person’s immediate family, commits an offence known as cyber stalking and shall, upon conviction, be liable to a fine of </a:t>
            </a:r>
            <a:r>
              <a:rPr lang="en-US" altLang="en-US" b="1" i="1">
                <a:solidFill>
                  <a:srgbClr val="FF0000"/>
                </a:solidFill>
              </a:rPr>
              <a:t>K1,000,000 and imprisonment for up to twelve </a:t>
            </a:r>
            <a:r>
              <a:rPr lang="en-GB" altLang="en-US" b="1" i="1">
                <a:solidFill>
                  <a:srgbClr val="FF0000"/>
                </a:solidFill>
              </a:rPr>
              <a:t>months.</a:t>
            </a:r>
          </a:p>
        </p:txBody>
      </p:sp>
    </p:spTree>
    <p:extLst>
      <p:ext uri="{BB962C8B-B14F-4D97-AF65-F5344CB8AC3E}">
        <p14:creationId xmlns:p14="http://schemas.microsoft.com/office/powerpoint/2010/main" val="2133831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850DD1D-BB00-46DD-BACA-435E9BC10073}"/>
              </a:ext>
            </a:extLst>
          </p:cNvPr>
          <p:cNvSpPr>
            <a:spLocks noGrp="1"/>
          </p:cNvSpPr>
          <p:nvPr>
            <p:ph type="title"/>
          </p:nvPr>
        </p:nvSpPr>
        <p:spPr/>
        <p:txBody>
          <a:bodyPr/>
          <a:lstStyle/>
          <a:p>
            <a:pPr eaLnBrk="1" hangingPunct="1"/>
            <a:r>
              <a:rPr lang="en-US" altLang="en-US"/>
              <a:t>Victim – What to do?</a:t>
            </a:r>
          </a:p>
        </p:txBody>
      </p:sp>
      <p:sp>
        <p:nvSpPr>
          <p:cNvPr id="3" name="Content Placeholder 2">
            <a:extLst>
              <a:ext uri="{FF2B5EF4-FFF2-40B4-BE49-F238E27FC236}">
                <a16:creationId xmlns:a16="http://schemas.microsoft.com/office/drawing/2014/main" id="{267B5FB3-D67C-4756-B225-EFA2650707A6}"/>
              </a:ext>
            </a:extLst>
          </p:cNvPr>
          <p:cNvSpPr>
            <a:spLocks noGrp="1"/>
          </p:cNvSpPr>
          <p:nvPr>
            <p:ph idx="1"/>
          </p:nvPr>
        </p:nvSpPr>
        <p:spPr/>
        <p:txBody>
          <a:bodyPr rtlCol="0">
            <a:normAutofit fontScale="92500" lnSpcReduction="10000"/>
          </a:bodyPr>
          <a:lstStyle/>
          <a:p>
            <a:pPr>
              <a:defRPr/>
            </a:pPr>
            <a:r>
              <a:rPr lang="en-US" dirty="0"/>
              <a:t>Take screen shots</a:t>
            </a:r>
          </a:p>
          <a:p>
            <a:pPr>
              <a:defRPr/>
            </a:pPr>
            <a:r>
              <a:rPr lang="en-US" dirty="0"/>
              <a:t>Do not respond to the messages</a:t>
            </a:r>
          </a:p>
          <a:p>
            <a:pPr>
              <a:defRPr/>
            </a:pPr>
            <a:r>
              <a:rPr lang="en-US" dirty="0"/>
              <a:t>Block the caller</a:t>
            </a:r>
          </a:p>
          <a:p>
            <a:pPr>
              <a:defRPr/>
            </a:pPr>
            <a:r>
              <a:rPr lang="en-US" dirty="0"/>
              <a:t>Change your account</a:t>
            </a:r>
          </a:p>
          <a:p>
            <a:pPr>
              <a:defRPr/>
            </a:pPr>
            <a:r>
              <a:rPr lang="en-US" dirty="0"/>
              <a:t>You could try and report the issue to either the website or the ISP </a:t>
            </a:r>
          </a:p>
          <a:p>
            <a:pPr>
              <a:defRPr/>
            </a:pPr>
            <a:r>
              <a:rPr lang="en-US" dirty="0"/>
              <a:t>If you feel you have been a victim or that “content has been posted which you deem to be in violation of your rights”, seek legal advice</a:t>
            </a:r>
          </a:p>
          <a:p>
            <a:pPr>
              <a:defRPr/>
            </a:pPr>
            <a:endParaRPr lang="en-US" dirty="0"/>
          </a:p>
          <a:p>
            <a:pPr>
              <a:defRPr/>
            </a:pPr>
            <a:endParaRPr lang="en-US" dirty="0"/>
          </a:p>
        </p:txBody>
      </p:sp>
    </p:spTree>
    <p:extLst>
      <p:ext uri="{BB962C8B-B14F-4D97-AF65-F5344CB8AC3E}">
        <p14:creationId xmlns:p14="http://schemas.microsoft.com/office/powerpoint/2010/main" val="766498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86D4514-7523-437D-86B8-835F98606706}"/>
              </a:ext>
            </a:extLst>
          </p:cNvPr>
          <p:cNvSpPr>
            <a:spLocks noGrp="1"/>
          </p:cNvSpPr>
          <p:nvPr>
            <p:ph type="title"/>
          </p:nvPr>
        </p:nvSpPr>
        <p:spPr/>
        <p:txBody>
          <a:bodyPr/>
          <a:lstStyle/>
          <a:p>
            <a:pPr eaLnBrk="1" hangingPunct="1"/>
            <a:r>
              <a:rPr lang="en-GB" altLang="en-US" b="1"/>
              <a:t>Your responsibility!</a:t>
            </a:r>
            <a:endParaRPr lang="en-GB" altLang="en-US"/>
          </a:p>
        </p:txBody>
      </p:sp>
      <p:pic>
        <p:nvPicPr>
          <p:cNvPr id="4" name="Klaus &amp; Anna's Internet Experience (Internet Safety Message for Parents).mp4">
            <a:hlinkClick r:id="" action="ppaction://media"/>
            <a:extLst>
              <a:ext uri="{FF2B5EF4-FFF2-40B4-BE49-F238E27FC236}">
                <a16:creationId xmlns:a16="http://schemas.microsoft.com/office/drawing/2014/main" id="{F14670E8-331E-445E-BBDE-5360F3DA6B62}"/>
              </a:ext>
            </a:extLst>
          </p:cNvPr>
          <p:cNvPicPr>
            <a:picLocks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773516" y="1664110"/>
            <a:ext cx="680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8941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5D3F215-64BC-4E2B-A1EC-EE0CCC3E3ABC}"/>
              </a:ext>
            </a:extLst>
          </p:cNvPr>
          <p:cNvSpPr>
            <a:spLocks noGrp="1"/>
          </p:cNvSpPr>
          <p:nvPr>
            <p:ph type="title"/>
          </p:nvPr>
        </p:nvSpPr>
        <p:spPr/>
        <p:txBody>
          <a:bodyPr/>
          <a:lstStyle/>
          <a:p>
            <a:pPr eaLnBrk="1" hangingPunct="1"/>
            <a:r>
              <a:rPr lang="en-GB" altLang="en-US" b="1"/>
              <a:t>Your responsibility!</a:t>
            </a:r>
          </a:p>
        </p:txBody>
      </p:sp>
      <p:sp>
        <p:nvSpPr>
          <p:cNvPr id="3" name="Content Placeholder 2">
            <a:extLst>
              <a:ext uri="{FF2B5EF4-FFF2-40B4-BE49-F238E27FC236}">
                <a16:creationId xmlns:a16="http://schemas.microsoft.com/office/drawing/2014/main" id="{692ED9D2-F2BC-4C3E-9FC8-10817583AD46}"/>
              </a:ext>
            </a:extLst>
          </p:cNvPr>
          <p:cNvSpPr>
            <a:spLocks noGrp="1"/>
          </p:cNvSpPr>
          <p:nvPr>
            <p:ph idx="1"/>
          </p:nvPr>
        </p:nvSpPr>
        <p:spPr/>
        <p:txBody>
          <a:bodyPr rtlCol="0">
            <a:normAutofit lnSpcReduction="10000"/>
          </a:bodyPr>
          <a:lstStyle/>
          <a:p>
            <a:pPr>
              <a:defRPr/>
            </a:pPr>
            <a:r>
              <a:rPr lang="en-US" dirty="0"/>
              <a:t>You are ultimately responsible for the </a:t>
            </a:r>
            <a:r>
              <a:rPr lang="en-US" dirty="0" err="1"/>
              <a:t>behaviour</a:t>
            </a:r>
            <a:r>
              <a:rPr lang="en-US" dirty="0"/>
              <a:t> of your child.</a:t>
            </a:r>
          </a:p>
          <a:p>
            <a:pPr>
              <a:defRPr/>
            </a:pPr>
            <a:r>
              <a:rPr lang="en-US" dirty="0"/>
              <a:t>You have EVERY RIGHT to monitor their accounts (face the tantrum!!)</a:t>
            </a:r>
          </a:p>
          <a:p>
            <a:pPr>
              <a:defRPr/>
            </a:pPr>
            <a:r>
              <a:rPr lang="en-US" dirty="0"/>
              <a:t>A child does not have the emotional maturity to face the digital world </a:t>
            </a:r>
          </a:p>
          <a:p>
            <a:pPr>
              <a:defRPr/>
            </a:pPr>
            <a:r>
              <a:rPr lang="en-US" dirty="0"/>
              <a:t>Don’t let them damage their ‘footprints’ </a:t>
            </a:r>
          </a:p>
          <a:p>
            <a:pPr>
              <a:defRPr/>
            </a:pPr>
            <a:r>
              <a:rPr lang="en-US" dirty="0"/>
              <a:t>You spend a lot of money for fees and education; could all go to waste when their potential employer checks their online profile (the first thing ANY employer does!) </a:t>
            </a:r>
          </a:p>
          <a:p>
            <a:pPr>
              <a:defRPr/>
            </a:pPr>
            <a:endParaRPr lang="en-GB" dirty="0"/>
          </a:p>
        </p:txBody>
      </p:sp>
    </p:spTree>
    <p:extLst>
      <p:ext uri="{BB962C8B-B14F-4D97-AF65-F5344CB8AC3E}">
        <p14:creationId xmlns:p14="http://schemas.microsoft.com/office/powerpoint/2010/main" val="425876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BF6B623-EA0A-4A8E-A59D-5E95935479FF}"/>
              </a:ext>
            </a:extLst>
          </p:cNvPr>
          <p:cNvSpPr>
            <a:spLocks noGrp="1"/>
          </p:cNvSpPr>
          <p:nvPr>
            <p:ph type="title"/>
          </p:nvPr>
        </p:nvSpPr>
        <p:spPr>
          <a:xfrm>
            <a:off x="1313941" y="164194"/>
            <a:ext cx="9905998" cy="1478570"/>
          </a:xfrm>
        </p:spPr>
        <p:txBody>
          <a:bodyPr/>
          <a:lstStyle/>
          <a:p>
            <a:pPr eaLnBrk="1" hangingPunct="1"/>
            <a:r>
              <a:rPr lang="en-US" altLang="en-US" b="1" dirty="0"/>
              <a:t>Topics covered</a:t>
            </a:r>
            <a:endParaRPr lang="en-GB" altLang="en-US" b="1" dirty="0"/>
          </a:p>
        </p:txBody>
      </p:sp>
      <p:sp>
        <p:nvSpPr>
          <p:cNvPr id="3" name="Content Placeholder 2">
            <a:extLst>
              <a:ext uri="{FF2B5EF4-FFF2-40B4-BE49-F238E27FC236}">
                <a16:creationId xmlns:a16="http://schemas.microsoft.com/office/drawing/2014/main" id="{7F7F336B-E0E5-4B7E-BD51-421228F38CF8}"/>
              </a:ext>
            </a:extLst>
          </p:cNvPr>
          <p:cNvSpPr>
            <a:spLocks noGrp="1"/>
          </p:cNvSpPr>
          <p:nvPr>
            <p:ph idx="1"/>
          </p:nvPr>
        </p:nvSpPr>
        <p:spPr>
          <a:xfrm>
            <a:off x="1981200" y="1219200"/>
            <a:ext cx="8229600" cy="5105400"/>
          </a:xfrm>
        </p:spPr>
        <p:txBody>
          <a:bodyPr rtlCol="0">
            <a:normAutofit/>
          </a:bodyPr>
          <a:lstStyle/>
          <a:p>
            <a:pPr marL="514350" indent="-514350">
              <a:buNone/>
              <a:defRPr/>
            </a:pPr>
            <a:r>
              <a:rPr lang="en-GB" dirty="0"/>
              <a:t>1.  Increase in use of phone over use of laptops</a:t>
            </a:r>
          </a:p>
          <a:p>
            <a:pPr>
              <a:defRPr/>
            </a:pPr>
            <a:endParaRPr lang="en-GB" dirty="0"/>
          </a:p>
          <a:p>
            <a:pPr marL="514350" indent="-514350">
              <a:buNone/>
              <a:defRPr/>
            </a:pPr>
            <a:r>
              <a:rPr lang="en-GB" dirty="0"/>
              <a:t>2.  Where are students using their phones? </a:t>
            </a:r>
          </a:p>
          <a:p>
            <a:pPr>
              <a:buNone/>
              <a:defRPr/>
            </a:pPr>
            <a:r>
              <a:rPr lang="en-GB" dirty="0"/>
              <a:t>     Mostly in their rooms; no supervision </a:t>
            </a:r>
          </a:p>
          <a:p>
            <a:pPr>
              <a:defRPr/>
            </a:pPr>
            <a:endParaRPr lang="en-GB" dirty="0"/>
          </a:p>
          <a:p>
            <a:pPr marL="514350" indent="-514350">
              <a:buNone/>
              <a:defRPr/>
            </a:pPr>
            <a:r>
              <a:rPr lang="en-GB" dirty="0"/>
              <a:t>3.  Dangers of group chats and guidelines for parents. </a:t>
            </a:r>
          </a:p>
          <a:p>
            <a:pPr>
              <a:defRPr/>
            </a:pPr>
            <a:endParaRPr lang="en-GB" dirty="0"/>
          </a:p>
          <a:p>
            <a:pPr>
              <a:buNone/>
              <a:defRPr/>
            </a:pPr>
            <a:r>
              <a:rPr lang="en-GB" dirty="0"/>
              <a:t>4.  Social media; age restrictions</a:t>
            </a:r>
          </a:p>
          <a:p>
            <a:pPr>
              <a:defRPr/>
            </a:pPr>
            <a:endParaRPr lang="en-GB" dirty="0"/>
          </a:p>
        </p:txBody>
      </p:sp>
    </p:spTree>
    <p:extLst>
      <p:ext uri="{BB962C8B-B14F-4D97-AF65-F5344CB8AC3E}">
        <p14:creationId xmlns:p14="http://schemas.microsoft.com/office/powerpoint/2010/main" val="2902623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E83DF31-5B39-449F-9CF4-E63E8F16EEAA}"/>
              </a:ext>
            </a:extLst>
          </p:cNvPr>
          <p:cNvSpPr>
            <a:spLocks noGrp="1"/>
          </p:cNvSpPr>
          <p:nvPr>
            <p:ph type="title"/>
          </p:nvPr>
        </p:nvSpPr>
        <p:spPr/>
        <p:txBody>
          <a:bodyPr/>
          <a:lstStyle/>
          <a:p>
            <a:pPr eaLnBrk="1" hangingPunct="1"/>
            <a:r>
              <a:rPr lang="en-US" altLang="en-US"/>
              <a:t>How can we lead by example?</a:t>
            </a:r>
          </a:p>
        </p:txBody>
      </p:sp>
      <p:sp>
        <p:nvSpPr>
          <p:cNvPr id="3" name="Content Placeholder 2">
            <a:extLst>
              <a:ext uri="{FF2B5EF4-FFF2-40B4-BE49-F238E27FC236}">
                <a16:creationId xmlns:a16="http://schemas.microsoft.com/office/drawing/2014/main" id="{BECD0754-30FE-48D0-AEB3-FA51BACF795E}"/>
              </a:ext>
            </a:extLst>
          </p:cNvPr>
          <p:cNvSpPr>
            <a:spLocks noGrp="1"/>
          </p:cNvSpPr>
          <p:nvPr>
            <p:ph idx="1"/>
          </p:nvPr>
        </p:nvSpPr>
        <p:spPr/>
        <p:txBody>
          <a:bodyPr rtlCol="0">
            <a:normAutofit/>
          </a:bodyPr>
          <a:lstStyle/>
          <a:p>
            <a:pPr>
              <a:defRPr/>
            </a:pPr>
            <a:r>
              <a:rPr lang="en-US" dirty="0"/>
              <a:t>Now you are aware of the legal implications, talk to you children about them</a:t>
            </a:r>
          </a:p>
          <a:p>
            <a:pPr>
              <a:defRPr/>
            </a:pPr>
            <a:r>
              <a:rPr lang="en-US" dirty="0"/>
              <a:t>Remind them that talking amongst friends and family is in a controlled environment so their words and actions are ‘safer’ </a:t>
            </a:r>
          </a:p>
          <a:p>
            <a:pPr>
              <a:defRPr/>
            </a:pPr>
            <a:r>
              <a:rPr lang="en-US" dirty="0"/>
              <a:t>Remind them to look out for their own safety and not to be influenced by others who may be ignorant of the implications e.g.  Don’t share/like/comment on any post if it is negative</a:t>
            </a:r>
          </a:p>
        </p:txBody>
      </p:sp>
    </p:spTree>
    <p:extLst>
      <p:ext uri="{BB962C8B-B14F-4D97-AF65-F5344CB8AC3E}">
        <p14:creationId xmlns:p14="http://schemas.microsoft.com/office/powerpoint/2010/main" val="486302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FDC4-3945-4360-B968-BD88B449F10B}"/>
              </a:ext>
            </a:extLst>
          </p:cNvPr>
          <p:cNvSpPr>
            <a:spLocks noGrp="1"/>
          </p:cNvSpPr>
          <p:nvPr>
            <p:ph type="title"/>
          </p:nvPr>
        </p:nvSpPr>
        <p:spPr/>
        <p:txBody>
          <a:bodyPr rtlCol="0">
            <a:normAutofit/>
          </a:bodyPr>
          <a:lstStyle/>
          <a:p>
            <a:pPr>
              <a:defRPr/>
            </a:pPr>
            <a:r>
              <a:rPr lang="en-GB" dirty="0"/>
              <a:t>Family Rules : </a:t>
            </a:r>
            <a:br>
              <a:rPr lang="en-GB" dirty="0"/>
            </a:br>
            <a:endParaRPr lang="en-GB" dirty="0"/>
          </a:p>
        </p:txBody>
      </p:sp>
      <p:sp>
        <p:nvSpPr>
          <p:cNvPr id="38915" name="Content Placeholder 2">
            <a:extLst>
              <a:ext uri="{FF2B5EF4-FFF2-40B4-BE49-F238E27FC236}">
                <a16:creationId xmlns:a16="http://schemas.microsoft.com/office/drawing/2014/main" id="{C44D9544-FF3B-45E6-AAEA-FBCC222DF109}"/>
              </a:ext>
            </a:extLst>
          </p:cNvPr>
          <p:cNvSpPr>
            <a:spLocks noGrp="1"/>
          </p:cNvSpPr>
          <p:nvPr>
            <p:ph idx="1"/>
          </p:nvPr>
        </p:nvSpPr>
        <p:spPr/>
        <p:txBody>
          <a:bodyPr/>
          <a:lstStyle/>
          <a:p>
            <a:pPr eaLnBrk="1" hangingPunct="1"/>
            <a:r>
              <a:rPr lang="en-GB" altLang="en-US"/>
              <a:t>what is acceptable in real life versus what is acceptable online</a:t>
            </a:r>
          </a:p>
          <a:p>
            <a:pPr eaLnBrk="1" hangingPunct="1"/>
            <a:r>
              <a:rPr lang="en-GB" altLang="en-US"/>
              <a:t>Would I tell this to a stranger</a:t>
            </a:r>
          </a:p>
          <a:p>
            <a:pPr eaLnBrk="1" hangingPunct="1"/>
            <a:r>
              <a:rPr lang="en-GB" altLang="en-US"/>
              <a:t>cyberbullying - children not getting the visual clues</a:t>
            </a:r>
          </a:p>
          <a:p>
            <a:pPr eaLnBrk="1" hangingPunct="1"/>
            <a:endParaRPr lang="en-GB" altLang="en-US"/>
          </a:p>
        </p:txBody>
      </p:sp>
    </p:spTree>
    <p:extLst>
      <p:ext uri="{BB962C8B-B14F-4D97-AF65-F5344CB8AC3E}">
        <p14:creationId xmlns:p14="http://schemas.microsoft.com/office/powerpoint/2010/main" val="2388272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2DE8DD7-D29D-4440-8730-4C43AB09B119}"/>
              </a:ext>
            </a:extLst>
          </p:cNvPr>
          <p:cNvSpPr>
            <a:spLocks noGrp="1"/>
          </p:cNvSpPr>
          <p:nvPr>
            <p:ph type="title"/>
          </p:nvPr>
        </p:nvSpPr>
        <p:spPr/>
        <p:txBody>
          <a:bodyPr/>
          <a:lstStyle/>
          <a:p>
            <a:pPr eaLnBrk="1" hangingPunct="1"/>
            <a:r>
              <a:rPr lang="en-US" altLang="en-US"/>
              <a:t>Checking up</a:t>
            </a:r>
          </a:p>
        </p:txBody>
      </p:sp>
      <p:sp>
        <p:nvSpPr>
          <p:cNvPr id="3" name="Content Placeholder 2">
            <a:extLst>
              <a:ext uri="{FF2B5EF4-FFF2-40B4-BE49-F238E27FC236}">
                <a16:creationId xmlns:a16="http://schemas.microsoft.com/office/drawing/2014/main" id="{CA5F2C50-038A-4AC4-9B08-B68DAD3F067A}"/>
              </a:ext>
            </a:extLst>
          </p:cNvPr>
          <p:cNvSpPr>
            <a:spLocks noGrp="1"/>
          </p:cNvSpPr>
          <p:nvPr>
            <p:ph idx="1"/>
          </p:nvPr>
        </p:nvSpPr>
        <p:spPr/>
        <p:txBody>
          <a:bodyPr rtlCol="0">
            <a:normAutofit/>
          </a:bodyPr>
          <a:lstStyle/>
          <a:p>
            <a:pPr>
              <a:defRPr/>
            </a:pPr>
            <a:r>
              <a:rPr lang="en-US" dirty="0"/>
              <a:t>Set up a Google Alert in the name of your child. This will allow you to monitor what is being said about them online.</a:t>
            </a:r>
          </a:p>
          <a:p>
            <a:pPr>
              <a:defRPr/>
            </a:pPr>
            <a:r>
              <a:rPr lang="en-US" dirty="0"/>
              <a:t>Make sure you are ‘friends’ with them on their social media so that you can see what they are being tagged in  </a:t>
            </a:r>
          </a:p>
          <a:p>
            <a:pPr>
              <a:defRPr/>
            </a:pPr>
            <a:endParaRPr lang="en-US" dirty="0"/>
          </a:p>
          <a:p>
            <a:pPr>
              <a:defRPr/>
            </a:pPr>
            <a:r>
              <a:rPr lang="en-US" dirty="0"/>
              <a:t>TAKE AN ACTIVE INTEREST IN THEIR ONLIFE LIFE</a:t>
            </a:r>
          </a:p>
        </p:txBody>
      </p:sp>
    </p:spTree>
    <p:extLst>
      <p:ext uri="{BB962C8B-B14F-4D97-AF65-F5344CB8AC3E}">
        <p14:creationId xmlns:p14="http://schemas.microsoft.com/office/powerpoint/2010/main" val="3752225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51D845F-4F4F-4B0A-840B-7702A2F0D73F}"/>
              </a:ext>
            </a:extLst>
          </p:cNvPr>
          <p:cNvSpPr>
            <a:spLocks noGrp="1"/>
          </p:cNvSpPr>
          <p:nvPr>
            <p:ph type="title"/>
          </p:nvPr>
        </p:nvSpPr>
        <p:spPr/>
        <p:txBody>
          <a:bodyPr/>
          <a:lstStyle/>
          <a:p>
            <a:pPr eaLnBrk="1" hangingPunct="1"/>
            <a:r>
              <a:rPr lang="en-US" altLang="en-US" sz="3200" b="1"/>
              <a:t>Privacy; what to do to help your child?</a:t>
            </a:r>
          </a:p>
        </p:txBody>
      </p:sp>
      <p:sp>
        <p:nvSpPr>
          <p:cNvPr id="3" name="Content Placeholder 2">
            <a:extLst>
              <a:ext uri="{FF2B5EF4-FFF2-40B4-BE49-F238E27FC236}">
                <a16:creationId xmlns:a16="http://schemas.microsoft.com/office/drawing/2014/main" id="{FFA0172E-A719-46B9-BBBB-B779CB8CE558}"/>
              </a:ext>
            </a:extLst>
          </p:cNvPr>
          <p:cNvSpPr>
            <a:spLocks noGrp="1"/>
          </p:cNvSpPr>
          <p:nvPr>
            <p:ph idx="1"/>
          </p:nvPr>
        </p:nvSpPr>
        <p:spPr/>
        <p:txBody>
          <a:bodyPr rtlCol="0">
            <a:normAutofit fontScale="92500" lnSpcReduction="20000"/>
          </a:bodyPr>
          <a:lstStyle/>
          <a:p>
            <a:pPr>
              <a:defRPr/>
            </a:pPr>
            <a:r>
              <a:rPr lang="en-US" dirty="0"/>
              <a:t>Make sure that all of their accounts have full security settings (sit with them to set these up)</a:t>
            </a:r>
          </a:p>
          <a:p>
            <a:pPr>
              <a:defRPr/>
            </a:pPr>
            <a:r>
              <a:rPr lang="en-US" dirty="0"/>
              <a:t>They should never indicate their</a:t>
            </a:r>
          </a:p>
          <a:p>
            <a:pPr marL="514350" indent="-514350">
              <a:buFont typeface="+mj-lt"/>
              <a:buAutoNum type="arabicPeriod"/>
              <a:defRPr/>
            </a:pPr>
            <a:r>
              <a:rPr lang="en-US" dirty="0"/>
              <a:t>Full name</a:t>
            </a:r>
          </a:p>
          <a:p>
            <a:pPr marL="514350" indent="-514350">
              <a:buFont typeface="+mj-lt"/>
              <a:buAutoNum type="arabicPeriod"/>
              <a:defRPr/>
            </a:pPr>
            <a:r>
              <a:rPr lang="en-US" dirty="0"/>
              <a:t>DOB</a:t>
            </a:r>
          </a:p>
          <a:p>
            <a:pPr marL="514350" indent="-514350">
              <a:buFont typeface="+mj-lt"/>
              <a:buAutoNum type="arabicPeriod"/>
              <a:defRPr/>
            </a:pPr>
            <a:r>
              <a:rPr lang="en-US" dirty="0"/>
              <a:t>Address/contact</a:t>
            </a:r>
          </a:p>
          <a:p>
            <a:pPr marL="514350" indent="-514350">
              <a:buFont typeface="+mj-lt"/>
              <a:buAutoNum type="arabicPeriod"/>
              <a:defRPr/>
            </a:pPr>
            <a:r>
              <a:rPr lang="en-US" dirty="0"/>
              <a:t>School</a:t>
            </a:r>
          </a:p>
          <a:p>
            <a:pPr marL="0" indent="0">
              <a:buNone/>
              <a:defRPr/>
            </a:pPr>
            <a:r>
              <a:rPr lang="en-US" dirty="0" err="1"/>
              <a:t>Nb</a:t>
            </a:r>
            <a:r>
              <a:rPr lang="en-US" dirty="0"/>
              <a:t>: Turn off the GPS ‘check-ins’</a:t>
            </a:r>
          </a:p>
        </p:txBody>
      </p:sp>
    </p:spTree>
    <p:extLst>
      <p:ext uri="{BB962C8B-B14F-4D97-AF65-F5344CB8AC3E}">
        <p14:creationId xmlns:p14="http://schemas.microsoft.com/office/powerpoint/2010/main" val="961408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01AEDE0-02EE-42A5-B16F-E2791354C308}"/>
              </a:ext>
            </a:extLst>
          </p:cNvPr>
          <p:cNvSpPr>
            <a:spLocks noGrp="1"/>
          </p:cNvSpPr>
          <p:nvPr>
            <p:ph type="title"/>
          </p:nvPr>
        </p:nvSpPr>
        <p:spPr/>
        <p:txBody>
          <a:bodyPr/>
          <a:lstStyle/>
          <a:p>
            <a:pPr eaLnBrk="1" hangingPunct="1"/>
            <a:r>
              <a:rPr lang="en-US" altLang="en-US" sz="3200" b="1"/>
              <a:t>Privacy; what to do to help your child?</a:t>
            </a:r>
          </a:p>
        </p:txBody>
      </p:sp>
      <p:sp>
        <p:nvSpPr>
          <p:cNvPr id="3" name="Content Placeholder 2">
            <a:extLst>
              <a:ext uri="{FF2B5EF4-FFF2-40B4-BE49-F238E27FC236}">
                <a16:creationId xmlns:a16="http://schemas.microsoft.com/office/drawing/2014/main" id="{A78B3649-FE9D-44C1-81E3-85BF2102BE8D}"/>
              </a:ext>
            </a:extLst>
          </p:cNvPr>
          <p:cNvSpPr>
            <a:spLocks noGrp="1"/>
          </p:cNvSpPr>
          <p:nvPr>
            <p:ph idx="1"/>
          </p:nvPr>
        </p:nvSpPr>
        <p:spPr/>
        <p:txBody>
          <a:bodyPr rtlCol="0">
            <a:normAutofit fontScale="92500" lnSpcReduction="10000"/>
          </a:bodyPr>
          <a:lstStyle/>
          <a:p>
            <a:pPr>
              <a:defRPr/>
            </a:pPr>
            <a:r>
              <a:rPr lang="en-US" dirty="0"/>
              <a:t>Learn more about the apps your children are using (what’s app, </a:t>
            </a:r>
            <a:r>
              <a:rPr lang="en-US" dirty="0" err="1"/>
              <a:t>instagram</a:t>
            </a:r>
            <a:r>
              <a:rPr lang="en-US" dirty="0"/>
              <a:t>, snapchat etc)</a:t>
            </a:r>
          </a:p>
          <a:p>
            <a:pPr>
              <a:defRPr/>
            </a:pPr>
            <a:r>
              <a:rPr lang="en-US" dirty="0"/>
              <a:t>Discuss with them the importance of not sharing log in details or passwords.</a:t>
            </a:r>
          </a:p>
          <a:p>
            <a:pPr>
              <a:defRPr/>
            </a:pPr>
            <a:r>
              <a:rPr lang="en-US" dirty="0"/>
              <a:t>NEVER meet up with anyone.</a:t>
            </a:r>
          </a:p>
          <a:p>
            <a:pPr marL="0" indent="0">
              <a:buNone/>
              <a:defRPr/>
            </a:pPr>
            <a:endParaRPr lang="en-US" dirty="0"/>
          </a:p>
          <a:p>
            <a:pPr>
              <a:defRPr/>
            </a:pPr>
            <a:endParaRPr lang="en-US" dirty="0"/>
          </a:p>
          <a:p>
            <a:pPr>
              <a:defRPr/>
            </a:pPr>
            <a:r>
              <a:rPr lang="en-US" dirty="0"/>
              <a:t>Technology can protect (activate the ‘panic button’)</a:t>
            </a:r>
          </a:p>
          <a:p>
            <a:pPr>
              <a:defRPr/>
            </a:pPr>
            <a:endParaRPr lang="en-US" dirty="0"/>
          </a:p>
        </p:txBody>
      </p:sp>
    </p:spTree>
    <p:extLst>
      <p:ext uri="{BB962C8B-B14F-4D97-AF65-F5344CB8AC3E}">
        <p14:creationId xmlns:p14="http://schemas.microsoft.com/office/powerpoint/2010/main" val="1459785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9C69191-C7F0-44A1-927B-1B7C2C6786FC}"/>
              </a:ext>
            </a:extLst>
          </p:cNvPr>
          <p:cNvSpPr>
            <a:spLocks noGrp="1"/>
          </p:cNvSpPr>
          <p:nvPr>
            <p:ph type="title"/>
          </p:nvPr>
        </p:nvSpPr>
        <p:spPr/>
        <p:txBody>
          <a:bodyPr/>
          <a:lstStyle/>
          <a:p>
            <a:pPr eaLnBrk="1" hangingPunct="1"/>
            <a:r>
              <a:rPr lang="en-GB" altLang="en-US"/>
              <a:t>Thank you for joining us</a:t>
            </a:r>
          </a:p>
        </p:txBody>
      </p:sp>
      <p:sp>
        <p:nvSpPr>
          <p:cNvPr id="43011" name="Content Placeholder 2">
            <a:extLst>
              <a:ext uri="{FF2B5EF4-FFF2-40B4-BE49-F238E27FC236}">
                <a16:creationId xmlns:a16="http://schemas.microsoft.com/office/drawing/2014/main" id="{5E08EB03-F848-44A3-BDB9-9A1EB105DD45}"/>
              </a:ext>
            </a:extLst>
          </p:cNvPr>
          <p:cNvSpPr>
            <a:spLocks noGrp="1"/>
          </p:cNvSpPr>
          <p:nvPr>
            <p:ph idx="1"/>
          </p:nvPr>
        </p:nvSpPr>
        <p:spPr/>
        <p:txBody>
          <a:bodyPr/>
          <a:lstStyle/>
          <a:p>
            <a:pPr eaLnBrk="1" hangingPunct="1">
              <a:buFont typeface="Arial" panose="020B0604020202020204" pitchFamily="34" charset="0"/>
              <a:buNone/>
            </a:pPr>
            <a:endParaRPr lang="en-US" altLang="en-US"/>
          </a:p>
          <a:p>
            <a:pPr eaLnBrk="1" hangingPunct="1">
              <a:buFont typeface="Arial" panose="020B0604020202020204" pitchFamily="34" charset="0"/>
              <a:buNone/>
            </a:pPr>
            <a:r>
              <a:rPr lang="en-US" altLang="en-US"/>
              <a:t>   </a:t>
            </a:r>
          </a:p>
          <a:p>
            <a:pPr eaLnBrk="1" hangingPunct="1">
              <a:buFont typeface="Arial" panose="020B0604020202020204" pitchFamily="34" charset="0"/>
              <a:buNone/>
            </a:pPr>
            <a:r>
              <a:rPr lang="en-GB" altLang="en-US"/>
              <a:t>    “The Internet is still very young.”</a:t>
            </a:r>
          </a:p>
          <a:p>
            <a:pPr eaLnBrk="1" hangingPunct="1">
              <a:buFont typeface="Arial" panose="020B0604020202020204" pitchFamily="34" charset="0"/>
              <a:buNone/>
            </a:pPr>
            <a:r>
              <a:rPr lang="en-GB" altLang="en-US" sz="2000"/>
              <a:t>        (https://www.thoughtco.com/internet-craze-1210296)</a:t>
            </a:r>
          </a:p>
        </p:txBody>
      </p:sp>
    </p:spTree>
    <p:extLst>
      <p:ext uri="{BB962C8B-B14F-4D97-AF65-F5344CB8AC3E}">
        <p14:creationId xmlns:p14="http://schemas.microsoft.com/office/powerpoint/2010/main" val="2040236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82CA9E7-7F13-43A2-BACC-47F3827FD534}"/>
              </a:ext>
            </a:extLst>
          </p:cNvPr>
          <p:cNvSpPr>
            <a:spLocks noGrp="1"/>
          </p:cNvSpPr>
          <p:nvPr>
            <p:ph type="title"/>
          </p:nvPr>
        </p:nvSpPr>
        <p:spPr/>
        <p:txBody>
          <a:bodyPr/>
          <a:lstStyle/>
          <a:p>
            <a:pPr eaLnBrk="1" hangingPunct="1"/>
            <a:r>
              <a:rPr lang="en-GB" altLang="en-US"/>
              <a:t>Digital Footprints</a:t>
            </a:r>
          </a:p>
        </p:txBody>
      </p:sp>
      <p:pic>
        <p:nvPicPr>
          <p:cNvPr id="44035" name="Picture 3">
            <a:extLst>
              <a:ext uri="{FF2B5EF4-FFF2-40B4-BE49-F238E27FC236}">
                <a16:creationId xmlns:a16="http://schemas.microsoft.com/office/drawing/2014/main" id="{E86ACD2A-3F7D-43EB-B8C4-8D38AEA483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5574" y="1601993"/>
            <a:ext cx="6797675"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95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C7AE924-C663-4394-96CA-D84ABD3B56C0}"/>
              </a:ext>
            </a:extLst>
          </p:cNvPr>
          <p:cNvSpPr>
            <a:spLocks noGrp="1"/>
          </p:cNvSpPr>
          <p:nvPr>
            <p:ph type="title"/>
          </p:nvPr>
        </p:nvSpPr>
        <p:spPr/>
        <p:txBody>
          <a:bodyPr/>
          <a:lstStyle/>
          <a:p>
            <a:pPr eaLnBrk="1" hangingPunct="1"/>
            <a:endParaRPr lang="en-GB" altLang="en-US"/>
          </a:p>
        </p:txBody>
      </p:sp>
      <p:pic>
        <p:nvPicPr>
          <p:cNvPr id="7171" name="Picture 2" descr="\\SAINTS-STAF-FIL\HTeachers$\ag\My Pictures\social_media.jpg">
            <a:extLst>
              <a:ext uri="{FF2B5EF4-FFF2-40B4-BE49-F238E27FC236}">
                <a16:creationId xmlns:a16="http://schemas.microsoft.com/office/drawing/2014/main" id="{8F4B3779-C053-4ECF-AE94-1BC7FE7853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524000"/>
            <a:ext cx="7543800" cy="3771900"/>
          </a:xfrm>
        </p:spPr>
      </p:pic>
      <p:sp>
        <p:nvSpPr>
          <p:cNvPr id="7172" name="Rectangle 4">
            <a:extLst>
              <a:ext uri="{FF2B5EF4-FFF2-40B4-BE49-F238E27FC236}">
                <a16:creationId xmlns:a16="http://schemas.microsoft.com/office/drawing/2014/main" id="{11047668-6D6A-4EF0-89A3-78B38E890BF1}"/>
              </a:ext>
            </a:extLst>
          </p:cNvPr>
          <p:cNvSpPr>
            <a:spLocks noChangeArrowheads="1"/>
          </p:cNvSpPr>
          <p:nvPr/>
        </p:nvSpPr>
        <p:spPr bwMode="auto">
          <a:xfrm>
            <a:off x="2057400" y="5638801"/>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(https://www.google.com/search?q=social+media+age+limits&amp;source=lnms&amp;tbm=isch&amp;sa=X&amp;ved=0ahUKEwj40Z7bv67XAhUiOsAKHbKICvIQ_AUICigB&amp;biw=1600&amp;bih=794#imgrc=nr657wi4q1SFvM)</a:t>
            </a:r>
          </a:p>
        </p:txBody>
      </p:sp>
    </p:spTree>
    <p:extLst>
      <p:ext uri="{BB962C8B-B14F-4D97-AF65-F5344CB8AC3E}">
        <p14:creationId xmlns:p14="http://schemas.microsoft.com/office/powerpoint/2010/main" val="34157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EA374E8-5E5F-451B-8175-39F0A382CD7B}"/>
              </a:ext>
            </a:extLst>
          </p:cNvPr>
          <p:cNvSpPr>
            <a:spLocks noGrp="1"/>
          </p:cNvSpPr>
          <p:nvPr>
            <p:ph type="title"/>
          </p:nvPr>
        </p:nvSpPr>
        <p:spPr>
          <a:xfrm>
            <a:off x="1143001" y="249809"/>
            <a:ext cx="9905998" cy="1478570"/>
          </a:xfrm>
        </p:spPr>
        <p:txBody>
          <a:bodyPr/>
          <a:lstStyle/>
          <a:p>
            <a:pPr eaLnBrk="1" hangingPunct="1"/>
            <a:r>
              <a:rPr lang="en-US" altLang="en-US" b="1" dirty="0"/>
              <a:t>Recent issues:</a:t>
            </a:r>
          </a:p>
        </p:txBody>
      </p:sp>
      <p:sp>
        <p:nvSpPr>
          <p:cNvPr id="3" name="Content Placeholder 2">
            <a:extLst>
              <a:ext uri="{FF2B5EF4-FFF2-40B4-BE49-F238E27FC236}">
                <a16:creationId xmlns:a16="http://schemas.microsoft.com/office/drawing/2014/main" id="{083FEA0E-F093-4873-9EB7-93BB75FB2903}"/>
              </a:ext>
            </a:extLst>
          </p:cNvPr>
          <p:cNvSpPr>
            <a:spLocks noGrp="1"/>
          </p:cNvSpPr>
          <p:nvPr>
            <p:ph idx="1"/>
          </p:nvPr>
        </p:nvSpPr>
        <p:spPr>
          <a:xfrm>
            <a:off x="1981200" y="1219201"/>
            <a:ext cx="8229600" cy="4906963"/>
          </a:xfrm>
        </p:spPr>
        <p:txBody>
          <a:bodyPr rtlCol="0">
            <a:normAutofit/>
          </a:bodyPr>
          <a:lstStyle/>
          <a:p>
            <a:pPr marL="514350" indent="-514350">
              <a:buFont typeface="+mj-lt"/>
              <a:buAutoNum type="arabicPeriod"/>
              <a:defRPr/>
            </a:pPr>
            <a:r>
              <a:rPr lang="en-US" dirty="0"/>
              <a:t>New developments; sexting</a:t>
            </a:r>
          </a:p>
          <a:p>
            <a:pPr marL="514350" indent="-514350">
              <a:buNone/>
              <a:defRPr/>
            </a:pPr>
            <a:r>
              <a:rPr lang="en-US" dirty="0"/>
              <a:t>     </a:t>
            </a:r>
          </a:p>
          <a:p>
            <a:pPr marL="514350" indent="-514350">
              <a:buFont typeface="Arial" panose="020B0604020202020204" pitchFamily="34" charset="0"/>
              <a:buAutoNum type="arabicPeriod" startAt="2"/>
              <a:defRPr/>
            </a:pPr>
            <a:r>
              <a:rPr lang="en-US" dirty="0"/>
              <a:t>Educational implications; positive and negative</a:t>
            </a:r>
          </a:p>
          <a:p>
            <a:pPr marL="514350" indent="-514350">
              <a:buNone/>
              <a:defRPr/>
            </a:pPr>
            <a:endParaRPr lang="en-US" dirty="0"/>
          </a:p>
          <a:p>
            <a:pPr marL="514350" indent="-514350">
              <a:buNone/>
              <a:defRPr/>
            </a:pPr>
            <a:r>
              <a:rPr lang="en-US" dirty="0"/>
              <a:t>3.   Protecting your child online</a:t>
            </a:r>
          </a:p>
          <a:p>
            <a:pPr marL="514350" indent="-514350">
              <a:buFont typeface="+mj-lt"/>
              <a:buAutoNum type="arabicPeriod"/>
              <a:defRPr/>
            </a:pPr>
            <a:endParaRPr lang="en-US" dirty="0"/>
          </a:p>
          <a:p>
            <a:pPr marL="514350" indent="-514350">
              <a:buNone/>
              <a:defRPr/>
            </a:pPr>
            <a:r>
              <a:rPr lang="en-US" dirty="0"/>
              <a:t>4.  Legal implications in Malawi</a:t>
            </a:r>
          </a:p>
        </p:txBody>
      </p:sp>
    </p:spTree>
    <p:extLst>
      <p:ext uri="{BB962C8B-B14F-4D97-AF65-F5344CB8AC3E}">
        <p14:creationId xmlns:p14="http://schemas.microsoft.com/office/powerpoint/2010/main" val="227581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B17471B-8F2A-4FF3-AF0F-586122146039}"/>
              </a:ext>
            </a:extLst>
          </p:cNvPr>
          <p:cNvSpPr>
            <a:spLocks noGrp="1"/>
          </p:cNvSpPr>
          <p:nvPr>
            <p:ph type="title"/>
          </p:nvPr>
        </p:nvSpPr>
        <p:spPr>
          <a:xfrm>
            <a:off x="1143001" y="124448"/>
            <a:ext cx="9905998" cy="1478570"/>
          </a:xfrm>
        </p:spPr>
        <p:txBody>
          <a:bodyPr/>
          <a:lstStyle/>
          <a:p>
            <a:pPr eaLnBrk="1" hangingPunct="1"/>
            <a:r>
              <a:rPr lang="en-GB" altLang="en-US" b="1" dirty="0"/>
              <a:t>Our source for Legal advice</a:t>
            </a:r>
          </a:p>
        </p:txBody>
      </p:sp>
      <p:sp>
        <p:nvSpPr>
          <p:cNvPr id="3" name="Content Placeholder 2">
            <a:extLst>
              <a:ext uri="{FF2B5EF4-FFF2-40B4-BE49-F238E27FC236}">
                <a16:creationId xmlns:a16="http://schemas.microsoft.com/office/drawing/2014/main" id="{F6BC0F5B-2B50-4D9C-9270-39171DE84116}"/>
              </a:ext>
            </a:extLst>
          </p:cNvPr>
          <p:cNvSpPr>
            <a:spLocks noGrp="1"/>
          </p:cNvSpPr>
          <p:nvPr>
            <p:ph idx="1"/>
          </p:nvPr>
        </p:nvSpPr>
        <p:spPr>
          <a:xfrm>
            <a:off x="1981200" y="1143001"/>
            <a:ext cx="8229600" cy="4983163"/>
          </a:xfrm>
        </p:spPr>
        <p:txBody>
          <a:bodyPr rtlCol="0">
            <a:normAutofit fontScale="92500" lnSpcReduction="20000"/>
          </a:bodyPr>
          <a:lstStyle/>
          <a:p>
            <a:pPr>
              <a:buNone/>
              <a:defRPr/>
            </a:pPr>
            <a:r>
              <a:rPr lang="en-US" dirty="0"/>
              <a:t>The Malawi Gazette Supplement, dated 4</a:t>
            </a:r>
            <a:r>
              <a:rPr lang="en-US" baseline="30000" dirty="0"/>
              <a:t>th</a:t>
            </a:r>
            <a:r>
              <a:rPr lang="en-US" dirty="0"/>
              <a:t> November, 2016, containing</a:t>
            </a:r>
          </a:p>
          <a:p>
            <a:pPr>
              <a:buNone/>
              <a:defRPr/>
            </a:pPr>
            <a:r>
              <a:rPr lang="en-GB" dirty="0"/>
              <a:t>Acts (No. 6C)</a:t>
            </a:r>
          </a:p>
          <a:p>
            <a:pPr>
              <a:buNone/>
              <a:defRPr/>
            </a:pPr>
            <a:r>
              <a:rPr lang="en-GB" dirty="0"/>
              <a:t>MALAWI GOVERNMENT</a:t>
            </a:r>
          </a:p>
          <a:p>
            <a:pPr>
              <a:buNone/>
              <a:defRPr/>
            </a:pPr>
            <a:r>
              <a:rPr lang="en-GB" dirty="0"/>
              <a:t>(Published 4th November, 2016)</a:t>
            </a:r>
          </a:p>
          <a:p>
            <a:pPr>
              <a:buNone/>
              <a:defRPr/>
            </a:pPr>
            <a:r>
              <a:rPr lang="en-GB" dirty="0"/>
              <a:t>ACT</a:t>
            </a:r>
          </a:p>
          <a:p>
            <a:pPr>
              <a:buNone/>
              <a:defRPr/>
            </a:pPr>
            <a:r>
              <a:rPr lang="en-GB" dirty="0"/>
              <a:t>No. 33 of 2016</a:t>
            </a:r>
          </a:p>
          <a:p>
            <a:pPr>
              <a:buNone/>
              <a:defRPr/>
            </a:pPr>
            <a:r>
              <a:rPr lang="en-GB" dirty="0"/>
              <a:t>I assent</a:t>
            </a:r>
          </a:p>
          <a:p>
            <a:pPr>
              <a:buNone/>
              <a:defRPr/>
            </a:pPr>
            <a:r>
              <a:rPr lang="en-GB" dirty="0"/>
              <a:t>PRO. ARTHUR PETER MUTHARIKA</a:t>
            </a:r>
          </a:p>
          <a:p>
            <a:pPr>
              <a:buNone/>
              <a:defRPr/>
            </a:pPr>
            <a:r>
              <a:rPr lang="en-GB" dirty="0"/>
              <a:t>PRESIDENT</a:t>
            </a:r>
          </a:p>
          <a:p>
            <a:pPr>
              <a:buNone/>
              <a:defRPr/>
            </a:pPr>
            <a:r>
              <a:rPr lang="en-GB" dirty="0"/>
              <a:t>20th October, 2016</a:t>
            </a:r>
          </a:p>
          <a:p>
            <a:pPr>
              <a:buNone/>
              <a:defRPr/>
            </a:pPr>
            <a:endParaRPr lang="en-GB" dirty="0"/>
          </a:p>
        </p:txBody>
      </p:sp>
      <p:sp>
        <p:nvSpPr>
          <p:cNvPr id="9220" name="Rectangle 3">
            <a:extLst>
              <a:ext uri="{FF2B5EF4-FFF2-40B4-BE49-F238E27FC236}">
                <a16:creationId xmlns:a16="http://schemas.microsoft.com/office/drawing/2014/main" id="{411BB7AE-351A-4B34-82A1-E78724D6C2FB}"/>
              </a:ext>
            </a:extLst>
          </p:cNvPr>
          <p:cNvSpPr>
            <a:spLocks noChangeArrowheads="1"/>
          </p:cNvSpPr>
          <p:nvPr/>
        </p:nvSpPr>
        <p:spPr bwMode="auto">
          <a:xfrm>
            <a:off x="2057401" y="6096000"/>
            <a:ext cx="2163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(PART X__OFFENCES)</a:t>
            </a:r>
          </a:p>
        </p:txBody>
      </p:sp>
    </p:spTree>
    <p:extLst>
      <p:ext uri="{BB962C8B-B14F-4D97-AF65-F5344CB8AC3E}">
        <p14:creationId xmlns:p14="http://schemas.microsoft.com/office/powerpoint/2010/main" val="194889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5CC8ED8-023B-425F-94E3-E8DDC3DC87D0}"/>
              </a:ext>
            </a:extLst>
          </p:cNvPr>
          <p:cNvSpPr>
            <a:spLocks noGrp="1"/>
          </p:cNvSpPr>
          <p:nvPr>
            <p:ph type="title"/>
          </p:nvPr>
        </p:nvSpPr>
        <p:spPr/>
        <p:txBody>
          <a:bodyPr/>
          <a:lstStyle/>
          <a:p>
            <a:pPr eaLnBrk="1" hangingPunct="1"/>
            <a:r>
              <a:rPr lang="en-US" altLang="en-US" b="1"/>
              <a:t>Sexting – what is it? </a:t>
            </a:r>
          </a:p>
        </p:txBody>
      </p:sp>
      <p:pic>
        <p:nvPicPr>
          <p:cNvPr id="2" name="sexting clip.avi">
            <a:hlinkClick r:id="" action="ppaction://media"/>
            <a:extLst>
              <a:ext uri="{FF2B5EF4-FFF2-40B4-BE49-F238E27FC236}">
                <a16:creationId xmlns:a16="http://schemas.microsoft.com/office/drawing/2014/main" id="{85664E0F-0630-40DA-81F6-07A9201CD57E}"/>
              </a:ext>
            </a:extLst>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779712" y="1801761"/>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768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104ACDB-72FE-4B15-9CC5-8F109EBBB304}"/>
              </a:ext>
            </a:extLst>
          </p:cNvPr>
          <p:cNvSpPr>
            <a:spLocks noGrp="1"/>
          </p:cNvSpPr>
          <p:nvPr>
            <p:ph type="title"/>
          </p:nvPr>
        </p:nvSpPr>
        <p:spPr/>
        <p:txBody>
          <a:bodyPr/>
          <a:lstStyle/>
          <a:p>
            <a:pPr eaLnBrk="1" hangingPunct="1"/>
            <a:r>
              <a:rPr lang="en-US" altLang="en-US" b="1"/>
              <a:t>Sexting – what is it? </a:t>
            </a:r>
          </a:p>
        </p:txBody>
      </p:sp>
      <p:sp>
        <p:nvSpPr>
          <p:cNvPr id="11267" name="Content Placeholder 2">
            <a:extLst>
              <a:ext uri="{FF2B5EF4-FFF2-40B4-BE49-F238E27FC236}">
                <a16:creationId xmlns:a16="http://schemas.microsoft.com/office/drawing/2014/main" id="{64CECC20-4138-447D-A106-3E8F27CBD167}"/>
              </a:ext>
            </a:extLst>
          </p:cNvPr>
          <p:cNvSpPr>
            <a:spLocks noGrp="1"/>
          </p:cNvSpPr>
          <p:nvPr>
            <p:ph idx="1"/>
          </p:nvPr>
        </p:nvSpPr>
        <p:spPr/>
        <p:txBody>
          <a:bodyPr/>
          <a:lstStyle/>
          <a:p>
            <a:pPr eaLnBrk="1" hangingPunct="1"/>
            <a:r>
              <a:rPr lang="en-US" altLang="en-US"/>
              <a:t>Sexting has been going on for many years and is now often regarded as ‘normal’ behaviour amongst children.</a:t>
            </a:r>
          </a:p>
          <a:p>
            <a:pPr eaLnBrk="1" hangingPunct="1">
              <a:buFont typeface="Arial" panose="020B0604020202020204" pitchFamily="34" charset="0"/>
              <a:buNone/>
            </a:pPr>
            <a:r>
              <a:rPr lang="en-US" altLang="en-US" u="sng"/>
              <a:t>Definition:</a:t>
            </a:r>
          </a:p>
          <a:p>
            <a:pPr eaLnBrk="1" hangingPunct="1"/>
            <a:r>
              <a:rPr lang="en-US" altLang="en-US"/>
              <a:t>‘The sending of sexually explicit digital images, videos, text messages, or emails, usually by cell phone.’</a:t>
            </a:r>
          </a:p>
          <a:p>
            <a:pPr eaLnBrk="1" hangingPunct="1">
              <a:buFont typeface="Arial" panose="020B0604020202020204" pitchFamily="34" charset="0"/>
              <a:buNone/>
            </a:pPr>
            <a:r>
              <a:rPr lang="en-US" altLang="en-US" sz="2000"/>
              <a:t>	(http://www.dictionary.com/browse/sexting)</a:t>
            </a:r>
          </a:p>
        </p:txBody>
      </p:sp>
    </p:spTree>
    <p:extLst>
      <p:ext uri="{BB962C8B-B14F-4D97-AF65-F5344CB8AC3E}">
        <p14:creationId xmlns:p14="http://schemas.microsoft.com/office/powerpoint/2010/main" val="176047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8565D02-95B7-4FB3-B0CE-C4D241E4CFE4}"/>
              </a:ext>
            </a:extLst>
          </p:cNvPr>
          <p:cNvSpPr>
            <a:spLocks noGrp="1"/>
          </p:cNvSpPr>
          <p:nvPr>
            <p:ph type="title"/>
          </p:nvPr>
        </p:nvSpPr>
        <p:spPr/>
        <p:txBody>
          <a:bodyPr/>
          <a:lstStyle/>
          <a:p>
            <a:pPr eaLnBrk="1" hangingPunct="1"/>
            <a:r>
              <a:rPr lang="en-US" altLang="en-US" b="1"/>
              <a:t>Sexting; guidelines</a:t>
            </a:r>
          </a:p>
        </p:txBody>
      </p:sp>
      <p:sp>
        <p:nvSpPr>
          <p:cNvPr id="3" name="Content Placeholder 2">
            <a:extLst>
              <a:ext uri="{FF2B5EF4-FFF2-40B4-BE49-F238E27FC236}">
                <a16:creationId xmlns:a16="http://schemas.microsoft.com/office/drawing/2014/main" id="{8EEA225E-0FFF-4717-9B95-45D40850F874}"/>
              </a:ext>
            </a:extLst>
          </p:cNvPr>
          <p:cNvSpPr>
            <a:spLocks noGrp="1"/>
          </p:cNvSpPr>
          <p:nvPr>
            <p:ph idx="1"/>
          </p:nvPr>
        </p:nvSpPr>
        <p:spPr/>
        <p:txBody>
          <a:bodyPr rtlCol="0">
            <a:normAutofit/>
          </a:bodyPr>
          <a:lstStyle/>
          <a:p>
            <a:pPr>
              <a:defRPr/>
            </a:pPr>
            <a:r>
              <a:rPr lang="en-US" dirty="0"/>
              <a:t>Talk</a:t>
            </a:r>
          </a:p>
          <a:p>
            <a:pPr>
              <a:defRPr/>
            </a:pPr>
            <a:r>
              <a:rPr lang="en-US" dirty="0"/>
              <a:t>Explain</a:t>
            </a:r>
          </a:p>
          <a:p>
            <a:pPr>
              <a:defRPr/>
            </a:pPr>
            <a:r>
              <a:rPr lang="en-US" dirty="0"/>
              <a:t>Encourage</a:t>
            </a:r>
          </a:p>
          <a:p>
            <a:pPr>
              <a:defRPr/>
            </a:pPr>
            <a:r>
              <a:rPr lang="en-US" dirty="0"/>
              <a:t>Never judge </a:t>
            </a:r>
          </a:p>
          <a:p>
            <a:pPr>
              <a:defRPr/>
            </a:pPr>
            <a:r>
              <a:rPr lang="en-US" dirty="0"/>
              <a:t>Don’t react by banning</a:t>
            </a:r>
          </a:p>
          <a:p>
            <a:pPr>
              <a:defRPr/>
            </a:pPr>
            <a:r>
              <a:rPr lang="en-US" dirty="0"/>
              <a:t>Warn</a:t>
            </a:r>
          </a:p>
          <a:p>
            <a:pPr marL="0" indent="0">
              <a:buNone/>
              <a:defRPr/>
            </a:pPr>
            <a:endParaRPr lang="en-US" dirty="0"/>
          </a:p>
        </p:txBody>
      </p:sp>
    </p:spTree>
    <p:extLst>
      <p:ext uri="{BB962C8B-B14F-4D97-AF65-F5344CB8AC3E}">
        <p14:creationId xmlns:p14="http://schemas.microsoft.com/office/powerpoint/2010/main" val="1791905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53</TotalTime>
  <Words>1722</Words>
  <Application>Microsoft Office PowerPoint</Application>
  <PresentationFormat>Widescreen</PresentationFormat>
  <Paragraphs>237</Paragraphs>
  <Slides>36</Slides>
  <Notes>5</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Tw Cen MT</vt:lpstr>
      <vt:lpstr>Circuit</vt:lpstr>
      <vt:lpstr>Internet Safety Awareness Evening</vt:lpstr>
      <vt:lpstr>Why are we here tonight?</vt:lpstr>
      <vt:lpstr>Topics covered</vt:lpstr>
      <vt:lpstr>PowerPoint Presentation</vt:lpstr>
      <vt:lpstr>Recent issues:</vt:lpstr>
      <vt:lpstr>Our source for Legal advice</vt:lpstr>
      <vt:lpstr>Sexting – what is it? </vt:lpstr>
      <vt:lpstr>Sexting – what is it? </vt:lpstr>
      <vt:lpstr>Sexting; guidelines</vt:lpstr>
      <vt:lpstr>PowerPoint Presentation</vt:lpstr>
      <vt:lpstr>(cont’d)</vt:lpstr>
      <vt:lpstr>Text speak</vt:lpstr>
      <vt:lpstr>PowerPoint Presentation</vt:lpstr>
      <vt:lpstr>PowerPoint Presentation</vt:lpstr>
      <vt:lpstr>Additional txt spk</vt:lpstr>
      <vt:lpstr>TOO MUCH TIME ONLINE?</vt:lpstr>
      <vt:lpstr>Internet addiction?</vt:lpstr>
      <vt:lpstr>Managing time online</vt:lpstr>
      <vt:lpstr>Monitor use at night time</vt:lpstr>
      <vt:lpstr>Academic achievement</vt:lpstr>
      <vt:lpstr>When do children with phones become your problem?</vt:lpstr>
      <vt:lpstr>PowerPoint Presentation</vt:lpstr>
      <vt:lpstr>Cyber bullying</vt:lpstr>
      <vt:lpstr>Cyber bullying</vt:lpstr>
      <vt:lpstr>Cyber bullying; legal implications</vt:lpstr>
      <vt:lpstr>PowerPoint Presentation</vt:lpstr>
      <vt:lpstr>Victim – What to do?</vt:lpstr>
      <vt:lpstr>Your responsibility!</vt:lpstr>
      <vt:lpstr>Your responsibility!</vt:lpstr>
      <vt:lpstr>How can we lead by example?</vt:lpstr>
      <vt:lpstr>Family Rules :  </vt:lpstr>
      <vt:lpstr>Checking up</vt:lpstr>
      <vt:lpstr>Privacy; what to do to help your child?</vt:lpstr>
      <vt:lpstr>Privacy; what to do to help your child?</vt:lpstr>
      <vt:lpstr>Thank you for joining us</vt:lpstr>
      <vt:lpstr>Digital Footprints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Safety Awareness Evening</dc:title>
  <dc:creator>James Elford</dc:creator>
  <cp:lastModifiedBy>James Elford</cp:lastModifiedBy>
  <cp:revision>3</cp:revision>
  <dcterms:created xsi:type="dcterms:W3CDTF">2018-03-05T13:00:03Z</dcterms:created>
  <dcterms:modified xsi:type="dcterms:W3CDTF">2019-02-05T17:17:27Z</dcterms:modified>
</cp:coreProperties>
</file>